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sldIdLst>
    <p:sldId id="256" r:id="rId2"/>
    <p:sldId id="259" r:id="rId3"/>
    <p:sldId id="257" r:id="rId4"/>
    <p:sldId id="258" r:id="rId5"/>
    <p:sldId id="260" r:id="rId6"/>
    <p:sldId id="261" r:id="rId7"/>
    <p:sldId id="262" r:id="rId8"/>
    <p:sldId id="263" r:id="rId9"/>
    <p:sldId id="264" r:id="rId10"/>
    <p:sldId id="265" r:id="rId11"/>
    <p:sldId id="266" r:id="rId12"/>
    <p:sldId id="268" r:id="rId13"/>
    <p:sldId id="267" r:id="rId14"/>
    <p:sldId id="270" r:id="rId15"/>
    <p:sldId id="295" r:id="rId16"/>
    <p:sldId id="272" r:id="rId17"/>
    <p:sldId id="273" r:id="rId18"/>
    <p:sldId id="279" r:id="rId19"/>
    <p:sldId id="275" r:id="rId20"/>
    <p:sldId id="276" r:id="rId21"/>
    <p:sldId id="277" r:id="rId22"/>
    <p:sldId id="278" r:id="rId23"/>
    <p:sldId id="274" r:id="rId24"/>
    <p:sldId id="283" r:id="rId25"/>
    <p:sldId id="284" r:id="rId26"/>
    <p:sldId id="285" r:id="rId27"/>
    <p:sldId id="286" r:id="rId28"/>
    <p:sldId id="292" r:id="rId29"/>
    <p:sldId id="281" r:id="rId30"/>
    <p:sldId id="287" r:id="rId31"/>
    <p:sldId id="288" r:id="rId32"/>
    <p:sldId id="289" r:id="rId33"/>
    <p:sldId id="290" r:id="rId34"/>
    <p:sldId id="291" r:id="rId35"/>
    <p:sldId id="293" r:id="rId36"/>
    <p:sldId id="269" r:id="rId37"/>
    <p:sldId id="280" r:id="rId38"/>
    <p:sldId id="294" r:id="rId3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0" d="100"/>
          <a:sy n="90" d="100"/>
        </p:scale>
        <p:origin x="-1234" y="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EA5224-38A5-4F6D-BCF3-2B5AF238F792}" type="datetimeFigureOut">
              <a:rPr lang="el-GR" smtClean="0"/>
              <a:pPr/>
              <a:t>2/4/2020</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9FD680-F014-4AD2-9893-2875B71232C7}" type="slidenum">
              <a:rPr lang="el-GR" smtClean="0"/>
              <a:pPr/>
              <a:t>‹#›</a:t>
            </a:fld>
            <a:endParaRPr lang="el-GR" dirty="0"/>
          </a:p>
        </p:txBody>
      </p:sp>
    </p:spTree>
    <p:extLst>
      <p:ext uri="{BB962C8B-B14F-4D97-AF65-F5344CB8AC3E}">
        <p14:creationId xmlns:p14="http://schemas.microsoft.com/office/powerpoint/2010/main" val="855429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2F9FD680-F014-4AD2-9893-2875B71232C7}" type="slidenum">
              <a:rPr lang="el-GR" smtClean="0"/>
              <a:pPr/>
              <a:t>1</a:t>
            </a:fld>
            <a:endParaRPr lang="el-G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6400800" y="6355080"/>
            <a:ext cx="2286000" cy="365760"/>
          </a:xfrm>
        </p:spPr>
        <p:txBody>
          <a:bodyPr/>
          <a:lstStyle>
            <a:lvl1pPr>
              <a:defRPr sz="1400"/>
            </a:lvl1pPr>
          </a:lstStyle>
          <a:p>
            <a:fld id="{501CC1F4-3F63-479E-B155-2D815CE8115B}" type="datetime1">
              <a:rPr lang="el-GR" smtClean="0"/>
              <a:pPr/>
              <a:t>2/4/2020</a:t>
            </a:fld>
            <a:endParaRPr lang="el-GR" dirty="0"/>
          </a:p>
        </p:txBody>
      </p:sp>
      <p:sp>
        <p:nvSpPr>
          <p:cNvPr id="17" name="16 - Θέση υποσέλιδου"/>
          <p:cNvSpPr>
            <a:spLocks noGrp="1"/>
          </p:cNvSpPr>
          <p:nvPr>
            <p:ph type="ftr" sz="quarter" idx="11"/>
          </p:nvPr>
        </p:nvSpPr>
        <p:spPr>
          <a:xfrm>
            <a:off x="2898648" y="6355080"/>
            <a:ext cx="3474720" cy="365760"/>
          </a:xfrm>
        </p:spPr>
        <p:txBody>
          <a:bodyPr/>
          <a:lstStyle/>
          <a:p>
            <a:endParaRPr lang="el-GR" dirty="0"/>
          </a:p>
        </p:txBody>
      </p:sp>
      <p:sp>
        <p:nvSpPr>
          <p:cNvPr id="29" name="28 - Θέση αριθμού διαφάνειας"/>
          <p:cNvSpPr>
            <a:spLocks noGrp="1"/>
          </p:cNvSpPr>
          <p:nvPr>
            <p:ph type="sldNum" sz="quarter" idx="12"/>
          </p:nvPr>
        </p:nvSpPr>
        <p:spPr>
          <a:xfrm>
            <a:off x="1216152" y="6355080"/>
            <a:ext cx="1219200" cy="365760"/>
          </a:xfrm>
        </p:spPr>
        <p:txBody>
          <a:bodyPr/>
          <a:lstStyle/>
          <a:p>
            <a:fld id="{A148F466-0101-4B06-8825-D153163BF46E}" type="slidenum">
              <a:rPr lang="el-GR" smtClean="0"/>
              <a:pPr/>
              <a:t>‹#›</a:t>
            </a:fld>
            <a:endParaRPr lang="el-GR" dirty="0"/>
          </a:p>
        </p:txBody>
      </p:sp>
      <p:sp>
        <p:nvSpPr>
          <p:cNvPr id="21" name="20 - Ορθογώνιο"/>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32 - Ορθογώνιο"/>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Ορθογώνιο"/>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31 - Ορθογώνιο"/>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603795F5-48E5-4C6A-A702-C2D98835B015}" type="datetime1">
              <a:rPr lang="el-GR" smtClean="0"/>
              <a:pPr/>
              <a:t>2/4/2020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C1DF077F-1885-4073-9D2C-484493A0E803}" type="datetime1">
              <a:rPr lang="el-GR" smtClean="0"/>
              <a:pPr/>
              <a:t>2/4/2020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7" name="6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7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8 - Ευθεία γραμμή σύνδεσης"/>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9EE398D7-DC92-4CFC-8993-99394AC20831}" type="datetime1">
              <a:rPr lang="el-GR" smtClean="0"/>
              <a:pPr/>
              <a:t>2/4/2020</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8" name="7 - Θέση περιεχομένου"/>
          <p:cNvSpPr>
            <a:spLocks noGrp="1"/>
          </p:cNvSpPr>
          <p:nvPr>
            <p:ph sz="quarter" idx="1"/>
          </p:nvPr>
        </p:nvSpPr>
        <p:spPr>
          <a:xfrm>
            <a:off x="457200" y="1219200"/>
            <a:ext cx="8229600"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6400800" y="6355080"/>
            <a:ext cx="2286000" cy="365760"/>
          </a:xfrm>
        </p:spPr>
        <p:txBody>
          <a:bodyPr/>
          <a:lstStyle/>
          <a:p>
            <a:fld id="{FC8A8B2C-6E62-4019-8B6E-DB200C48534A}" type="datetime1">
              <a:rPr lang="el-GR" smtClean="0"/>
              <a:pPr/>
              <a:t>2/4/2020</a:t>
            </a:fld>
            <a:endParaRPr lang="el-GR" dirty="0"/>
          </a:p>
        </p:txBody>
      </p:sp>
      <p:sp>
        <p:nvSpPr>
          <p:cNvPr id="5" name="4 - Θέση υποσέλιδου"/>
          <p:cNvSpPr>
            <a:spLocks noGrp="1"/>
          </p:cNvSpPr>
          <p:nvPr>
            <p:ph type="ftr" sz="quarter" idx="11"/>
          </p:nvPr>
        </p:nvSpPr>
        <p:spPr>
          <a:xfrm>
            <a:off x="2898648" y="6355080"/>
            <a:ext cx="3474720" cy="365760"/>
          </a:xfrm>
        </p:spPr>
        <p:txBody>
          <a:bodyPr/>
          <a:lstStyle/>
          <a:p>
            <a:endParaRPr lang="el-GR" dirty="0"/>
          </a:p>
        </p:txBody>
      </p:sp>
      <p:sp>
        <p:nvSpPr>
          <p:cNvPr id="6" name="5 - Θέση αριθμού διαφάνειας"/>
          <p:cNvSpPr>
            <a:spLocks noGrp="1"/>
          </p:cNvSpPr>
          <p:nvPr>
            <p:ph type="sldNum" sz="quarter" idx="12"/>
          </p:nvPr>
        </p:nvSpPr>
        <p:spPr>
          <a:xfrm>
            <a:off x="1069848" y="6355080"/>
            <a:ext cx="1520952" cy="365760"/>
          </a:xfrm>
        </p:spPr>
        <p:txBody>
          <a:bodyPr/>
          <a:lstStyle/>
          <a:p>
            <a:fld id="{A148F466-0101-4B06-8825-D153163BF46E}" type="slidenum">
              <a:rPr lang="el-GR" smtClean="0"/>
              <a:pPr/>
              <a:t>‹#›</a:t>
            </a:fld>
            <a:endParaRPr lang="el-GR" dirty="0"/>
          </a:p>
        </p:txBody>
      </p:sp>
      <p:sp>
        <p:nvSpPr>
          <p:cNvPr id="7" name="6 - Ορθογώνιο"/>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 Ορθογώνιο"/>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4B416393-4486-45F5-A2C5-F970279FFF9F}" type="datetime1">
              <a:rPr lang="el-GR" smtClean="0"/>
              <a:pPr/>
              <a:t>2/4/2020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9" name="8 - Θέση περιεχομένου"/>
          <p:cNvSpPr>
            <a:spLocks noGrp="1"/>
          </p:cNvSpPr>
          <p:nvPr>
            <p:ph sz="quarter" idx="1"/>
          </p:nvPr>
        </p:nvSpPr>
        <p:spPr>
          <a:xfrm>
            <a:off x="457200" y="1219200"/>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632198" y="1216152"/>
            <a:ext cx="4041648" cy="493776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EB3A2A80-1EF0-4666-B1FB-A5DFBBF5338B}" type="datetime1">
              <a:rPr lang="el-GR" smtClean="0"/>
              <a:pPr/>
              <a:t>2/4/2020</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11" name="10 - Θέση περιεχομένου"/>
          <p:cNvSpPr>
            <a:spLocks noGrp="1"/>
          </p:cNvSpPr>
          <p:nvPr>
            <p:ph sz="quarter" idx="2"/>
          </p:nvPr>
        </p:nvSpPr>
        <p:spPr>
          <a:xfrm>
            <a:off x="457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648200" y="2133600"/>
            <a:ext cx="4038600" cy="4038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8229600" cy="914400"/>
          </a:xfrm>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85886A7-642B-430D-8D23-CB87914B3427}" type="datetime1">
              <a:rPr lang="el-GR" smtClean="0"/>
              <a:pPr/>
              <a:t>2/4/2020</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BD46A14-B2CB-455D-8057-43616FF4C342}" type="datetime1">
              <a:rPr lang="el-GR" smtClean="0"/>
              <a:pPr/>
              <a:t>2/4/2020</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5" name="4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5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FF50832A-4998-4258-B6C5-BF2F0DBC94AE}" type="datetime1">
              <a:rPr lang="el-GR" smtClean="0"/>
              <a:pPr/>
              <a:t>2/4/2020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 Ευθεία γραμμή σύνδεσης"/>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11 - Θέση περιεχομένου"/>
          <p:cNvSpPr>
            <a:spLocks noGrp="1"/>
          </p:cNvSpPr>
          <p:nvPr>
            <p:ph sz="quarter" idx="1"/>
          </p:nvPr>
        </p:nvSpPr>
        <p:spPr>
          <a:xfrm>
            <a:off x="304800" y="304800"/>
            <a:ext cx="57150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l-GR" dirty="0"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417A84C-BE3F-4015-92E2-9AE25605C55E}" type="datetime1">
              <a:rPr lang="el-GR" smtClean="0"/>
              <a:pPr/>
              <a:t>2/4/2020</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A148F466-0101-4B06-8825-D153163BF46E}" type="slidenum">
              <a:rPr lang="el-GR" smtClean="0"/>
              <a:pPr/>
              <a:t>‹#›</a:t>
            </a:fld>
            <a:endParaRPr lang="el-GR" dirty="0"/>
          </a:p>
        </p:txBody>
      </p:sp>
      <p:sp>
        <p:nvSpPr>
          <p:cNvPr id="8" name="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 Ορθογώνιο"/>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152400"/>
            <a:ext cx="8229600" cy="990600"/>
          </a:xfrm>
          <a:prstGeom prst="rect">
            <a:avLst/>
          </a:prstGeom>
        </p:spPr>
        <p:txBody>
          <a:bodyPr vert="horz"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19DCE44-59CA-49E1-AB1E-989511828D49}" type="datetime1">
              <a:rPr lang="el-GR" smtClean="0"/>
              <a:pPr/>
              <a:t>2/4/2020</a:t>
            </a:fld>
            <a:endParaRPr lang="el-GR" dirty="0"/>
          </a:p>
        </p:txBody>
      </p:sp>
      <p:sp>
        <p:nvSpPr>
          <p:cNvPr id="3" name="2 - Θέση υποσέλιδου"/>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l-GR" dirty="0"/>
          </a:p>
        </p:txBody>
      </p:sp>
      <p:sp>
        <p:nvSpPr>
          <p:cNvPr id="23" name="22 - Θέση αριθμού διαφάνειας"/>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148F466-0101-4B06-8825-D153163BF46E}" type="slidenum">
              <a:rPr lang="el-GR" smtClean="0"/>
              <a:pPr/>
              <a:t>‹#›</a:t>
            </a:fld>
            <a:endParaRPr lang="el-GR" dirty="0"/>
          </a:p>
        </p:txBody>
      </p:sp>
      <p:sp>
        <p:nvSpPr>
          <p:cNvPr id="28" name="27 - Ευθεία γραμμή σύνδεσης"/>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28 - Ευθεία γραμμή σύνδεσης"/>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9 - Ισοσκελές τρίγωνο"/>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ebooks.edu.gr/modules/ebook/show.php/DSDIM-G100/156/1110,4046/"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ebooks.edu.gr/modules/ebook/show.php/DSDIM-C101/86/690,2628/" TargetMode="External"/><Relationship Id="rId4" Type="http://schemas.openxmlformats.org/officeDocument/2006/relationships/hyperlink" Target="http://ebooks.edu.gr/modules/ebook/show.php/DSDIM-A101/82/666,2511/"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ebooks.edu.gr/modules/ebook/show.php/DSDIM-G100/156/1110,4046/" TargetMode="External"/><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hyperlink" Target="https://epaizovolley.weebly.com/" TargetMode="External"/><Relationship Id="rId4" Type="http://schemas.openxmlformats.org/officeDocument/2006/relationships/image" Target="../media/image17.png"/></Relationships>
</file>

<file path=ppt/slides/_rels/slide38.xml.rels><?xml version="1.0" encoding="UTF-8" standalone="yes"?>
<Relationships xmlns="http://schemas.openxmlformats.org/package/2006/relationships"><Relationship Id="rId3" Type="http://schemas.openxmlformats.org/officeDocument/2006/relationships/hyperlink" Target="http://ebooks.edu.gr/modules/ebook/show.php/DSDIM-G100/156/1110,4046/"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fontScale="90000"/>
          </a:bodyPr>
          <a:lstStyle/>
          <a:p>
            <a:pPr algn="ctr"/>
            <a:r>
              <a:rPr lang="el-GR" dirty="0" smtClean="0"/>
              <a:t>Ασύγχρονη Εκπαίδευση</a:t>
            </a:r>
            <a:br>
              <a:rPr lang="el-GR" dirty="0" smtClean="0"/>
            </a:br>
            <a:r>
              <a:rPr lang="el-GR" dirty="0" smtClean="0"/>
              <a:t>« Μένω σπίτι και γυμνάζομαι»</a:t>
            </a:r>
            <a:endParaRPr lang="el-GR" dirty="0"/>
          </a:p>
        </p:txBody>
      </p:sp>
      <p:sp>
        <p:nvSpPr>
          <p:cNvPr id="3" name="2 - Υπότιτλος"/>
          <p:cNvSpPr>
            <a:spLocks noGrp="1"/>
          </p:cNvSpPr>
          <p:nvPr>
            <p:ph type="subTitle" idx="1"/>
          </p:nvPr>
        </p:nvSpPr>
        <p:spPr>
          <a:xfrm>
            <a:off x="1219200" y="5124450"/>
            <a:ext cx="6858000" cy="680814"/>
          </a:xfrm>
        </p:spPr>
        <p:txBody>
          <a:bodyPr>
            <a:normAutofit/>
          </a:bodyPr>
          <a:lstStyle/>
          <a:p>
            <a:pPr algn="ctr"/>
            <a:r>
              <a:rPr lang="el-GR" dirty="0" smtClean="0"/>
              <a:t>Φυσική Αγωγή για την Πρωτοβάθμια Εκπαίδευση</a:t>
            </a:r>
          </a:p>
          <a:p>
            <a:pPr algn="ctr"/>
            <a:endParaRPr lang="el-GR" dirty="0"/>
          </a:p>
        </p:txBody>
      </p:sp>
      <p:pic>
        <p:nvPicPr>
          <p:cNvPr id="5" name="4 - Εικόνα" descr="Screenshot_2020-03-19 Free PowerPoint Presentations about Physical Education for Kids Teachers (K-12).png"/>
          <p:cNvPicPr>
            <a:picLocks noChangeAspect="1"/>
          </p:cNvPicPr>
          <p:nvPr/>
        </p:nvPicPr>
        <p:blipFill>
          <a:blip r:embed="rId3" cstate="print"/>
          <a:stretch>
            <a:fillRect/>
          </a:stretch>
        </p:blipFill>
        <p:spPr>
          <a:xfrm>
            <a:off x="4932040" y="5877272"/>
            <a:ext cx="4211960" cy="980728"/>
          </a:xfrm>
          <a:prstGeom prst="rect">
            <a:avLst/>
          </a:prstGeom>
        </p:spPr>
      </p:pic>
      <p:sp>
        <p:nvSpPr>
          <p:cNvPr id="1026" name="Text Box 2"/>
          <p:cNvSpPr txBox="1">
            <a:spLocks noChangeArrowheads="1"/>
          </p:cNvSpPr>
          <p:nvPr/>
        </p:nvSpPr>
        <p:spPr bwMode="auto">
          <a:xfrm>
            <a:off x="1187624" y="620688"/>
            <a:ext cx="6984776" cy="2592288"/>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endParaRPr kumimoji="0" lang="el-GR" sz="1200" b="0"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ΕΛΛΗΝΙΚΗ ΔΗΜΟΚΡΑΤΙΑ</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ΥΠΟΥΡΓΕΙΟ ΠΑΙΔΕΙΑΣ &amp; ΘΡΗΣΚΕΥΜΑΤΩΝ</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60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ΠΕΡΙΦΕΡΕΙΑΚΗ Δ/ΝΣΗ Π. &amp; Δ. ΕΚΠ/ΣΗΣ ΑΤΤΙΚΗΣ</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Δ/ΝΣΗ Α/ΘΜΙΑΣ ΕΚΠ/ΣΗΣ Γ΄ ΑΘΗΝΑΣ</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600" i="0" u="none" strike="noStrike" cap="none" normalizeH="0" baseline="0" dirty="0" smtClean="0">
              <a:ln>
                <a:noFill/>
              </a:ln>
              <a:solidFill>
                <a:schemeClr val="tx1"/>
              </a:solidFill>
              <a:effectLst/>
              <a:latin typeface="+mj-l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ΤΜΗΜΑ ΕΚΠΑΙΔΕΥΤΙΚΩΝ ΘΕΜΑΤΩΝ</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sz="1600" i="0" u="none" strike="noStrike" cap="none" normalizeH="0" baseline="0" dirty="0" smtClean="0">
                <a:ln>
                  <a:noFill/>
                </a:ln>
                <a:solidFill>
                  <a:schemeClr val="tx1"/>
                </a:solidFill>
                <a:effectLst/>
                <a:latin typeface="+mj-lt"/>
                <a:cs typeface="Arial" pitchFamily="34" charset="0"/>
              </a:rPr>
              <a:t>ΦΥΣΙΚΗ ΑΓΩΓΗ ΚΑΙ ΣΧΟΛΙΚΟΣ ΑΘΛΗΤΙΣΜΟΣ</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2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2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1" i="0" u="none" strike="noStrike" cap="none" normalizeH="0" baseline="0" dirty="0" smtClean="0">
              <a:ln>
                <a:noFill/>
              </a:ln>
              <a:solidFill>
                <a:schemeClr val="tx1"/>
              </a:solidFill>
              <a:effectLst/>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l-GR" sz="1100" b="1" i="0" u="none" strike="noStrike" cap="none" normalizeH="0" baseline="0" dirty="0" smtClean="0">
              <a:ln>
                <a:noFill/>
              </a:ln>
              <a:solidFill>
                <a:schemeClr val="tx1"/>
              </a:solidFill>
              <a:effectLs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cs typeface="Arial" pitchFamily="34" charset="0"/>
            </a:endParaRPr>
          </a:p>
        </p:txBody>
      </p:sp>
      <p:pic>
        <p:nvPicPr>
          <p:cNvPr id="8" name="7 - Εικόνα"/>
          <p:cNvPicPr/>
          <p:nvPr/>
        </p:nvPicPr>
        <p:blipFill>
          <a:blip r:embed="rId4" cstate="print"/>
          <a:srcRect/>
          <a:stretch>
            <a:fillRect/>
          </a:stretch>
        </p:blipFill>
        <p:spPr bwMode="auto">
          <a:xfrm>
            <a:off x="4139952" y="332656"/>
            <a:ext cx="864096" cy="576064"/>
          </a:xfrm>
          <a:prstGeom prst="rect">
            <a:avLst/>
          </a:prstGeom>
          <a:noFill/>
          <a:ln w="9525">
            <a:noFill/>
            <a:miter lim="800000"/>
            <a:headEnd/>
            <a:tailEnd/>
          </a:ln>
        </p:spPr>
      </p:pic>
      <p:sp>
        <p:nvSpPr>
          <p:cNvPr id="7" name="6 - Θέση ημερομηνίας"/>
          <p:cNvSpPr>
            <a:spLocks noGrp="1"/>
          </p:cNvSpPr>
          <p:nvPr>
            <p:ph type="dt" sz="half" idx="10"/>
          </p:nvPr>
        </p:nvSpPr>
        <p:spPr/>
        <p:txBody>
          <a:bodyPr/>
          <a:lstStyle/>
          <a:p>
            <a:fld id="{6E445512-6553-45FF-A4BE-7F1F4B843D57}" type="datetime1">
              <a:rPr lang="el-GR" smtClean="0"/>
              <a:pPr/>
              <a:t>2/4/2020</a:t>
            </a:fld>
            <a:endParaRPr lang="el-GR" dirty="0"/>
          </a:p>
        </p:txBody>
      </p:sp>
      <p:sp>
        <p:nvSpPr>
          <p:cNvPr id="9" name="8 - Θέση αριθμού διαφάνειας"/>
          <p:cNvSpPr>
            <a:spLocks noGrp="1"/>
          </p:cNvSpPr>
          <p:nvPr>
            <p:ph type="sldNum" sz="quarter" idx="12"/>
          </p:nvPr>
        </p:nvSpPr>
        <p:spPr/>
        <p:txBody>
          <a:bodyPr/>
          <a:lstStyle/>
          <a:p>
            <a:fld id="{A148F466-0101-4B06-8825-D153163BF46E}" type="slidenum">
              <a:rPr lang="el-GR" smtClean="0"/>
              <a:pPr/>
              <a:t>1</a:t>
            </a:fld>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 ΤΑΞΗ                                                              (2)</a:t>
            </a:r>
            <a:endParaRPr lang="el-GR" dirty="0"/>
          </a:p>
        </p:txBody>
      </p:sp>
      <p:sp>
        <p:nvSpPr>
          <p:cNvPr id="3" name="2 - Θέση περιεχομένου"/>
          <p:cNvSpPr>
            <a:spLocks noGrp="1"/>
          </p:cNvSpPr>
          <p:nvPr>
            <p:ph sz="quarter" idx="1"/>
          </p:nvPr>
        </p:nvSpPr>
        <p:spPr>
          <a:xfrm>
            <a:off x="323528" y="1124744"/>
            <a:ext cx="8229600" cy="6552728"/>
          </a:xfrm>
        </p:spPr>
        <p:txBody>
          <a:bodyPr>
            <a:normAutofit fontScale="92500" lnSpcReduction="20000"/>
          </a:bodyPr>
          <a:lstStyle/>
          <a:p>
            <a:endParaRPr lang="el-GR" b="1" dirty="0" smtClean="0">
              <a:latin typeface="+mj-lt"/>
            </a:endParaRPr>
          </a:p>
          <a:p>
            <a:pPr algn="just">
              <a:buNone/>
            </a:pPr>
            <a:r>
              <a:rPr lang="el-GR" dirty="0" smtClean="0"/>
              <a:t>    </a:t>
            </a:r>
          </a:p>
          <a:p>
            <a:pPr algn="just">
              <a:buNone/>
            </a:pPr>
            <a:r>
              <a:rPr lang="el-GR" dirty="0" smtClean="0"/>
              <a:t>    </a:t>
            </a:r>
            <a:r>
              <a:rPr lang="el-GR" dirty="0" smtClean="0">
                <a:latin typeface="+mj-lt"/>
              </a:rPr>
              <a:t>Παιδιά πάρτε τώρα ένα σακουλάκι στο οποίο να έχετε μέσα  ας πούμε …. Φασόλια!!!</a:t>
            </a:r>
          </a:p>
          <a:p>
            <a:pPr algn="just">
              <a:buNone/>
            </a:pPr>
            <a:r>
              <a:rPr lang="el-GR" dirty="0" smtClean="0">
                <a:latin typeface="+mj-lt"/>
              </a:rPr>
              <a:t>    Μετακινηθείτε στο χώρο και προσπαθήστε να το μεταφέρετε από την μια παλάμη στην άλλη χωρίς να σας πέσει. Συνεχίστε να το κάνετε αυτό για 3 λεπτά αλλά προσπαθήστε να αλλάζετε συνέχεια κατεύθυνση!! </a:t>
            </a:r>
          </a:p>
          <a:p>
            <a:pPr algn="just">
              <a:buNone/>
            </a:pPr>
            <a:r>
              <a:rPr lang="el-GR" dirty="0" smtClean="0">
                <a:latin typeface="+mj-lt"/>
              </a:rPr>
              <a:t>    Τώρα θέλω να βάλετε του σακουλάκι στο κεφάλι και προσπαθήστε να μετακινηθείτε στο χώρο, χωρίς να σας πέσει!! </a:t>
            </a:r>
          </a:p>
          <a:p>
            <a:pPr algn="just">
              <a:buNone/>
            </a:pPr>
            <a:r>
              <a:rPr lang="el-GR" dirty="0" smtClean="0">
                <a:latin typeface="+mj-lt"/>
              </a:rPr>
              <a:t>    Δοκιμάστε να καθίσετε και να σηκωθείτε χωρίς να σας πέσει!!! Δοκιμάστε το τώρα χωρίς να στηριχθείτε στα χέρια σας!!  Τα καταφέρατε;;(6 λεπτά)</a:t>
            </a:r>
          </a:p>
          <a:p>
            <a:pPr algn="just">
              <a:buNone/>
            </a:pPr>
            <a:r>
              <a:rPr lang="el-GR" dirty="0" smtClean="0"/>
              <a:t>    </a:t>
            </a:r>
          </a:p>
          <a:p>
            <a:pPr algn="just">
              <a:buNone/>
            </a:pPr>
            <a:r>
              <a:rPr lang="el-GR" dirty="0" smtClean="0"/>
              <a:t>    </a:t>
            </a:r>
          </a:p>
          <a:p>
            <a:pPr algn="just">
              <a:buNone/>
            </a:pPr>
            <a:r>
              <a:rPr lang="el-GR" dirty="0" smtClean="0"/>
              <a:t>    </a:t>
            </a:r>
          </a:p>
          <a:p>
            <a:pPr>
              <a:buNone/>
            </a:pPr>
            <a:r>
              <a:rPr lang="el-GR" dirty="0" smtClean="0"/>
              <a:t>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10</a:t>
            </a:fld>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 ΤΑΞΗ                                                              (3)</a:t>
            </a:r>
            <a:endParaRPr lang="el-GR" dirty="0"/>
          </a:p>
        </p:txBody>
      </p:sp>
      <p:sp>
        <p:nvSpPr>
          <p:cNvPr id="3" name="2 - Θέση περιεχομένου"/>
          <p:cNvSpPr>
            <a:spLocks noGrp="1"/>
          </p:cNvSpPr>
          <p:nvPr>
            <p:ph sz="quarter" idx="1"/>
          </p:nvPr>
        </p:nvSpPr>
        <p:spPr>
          <a:xfrm>
            <a:off x="323528" y="1124744"/>
            <a:ext cx="8229600" cy="7128792"/>
          </a:xfrm>
        </p:spPr>
        <p:txBody>
          <a:bodyPr>
            <a:normAutofit fontScale="92500" lnSpcReduction="20000"/>
          </a:bodyPr>
          <a:lstStyle/>
          <a:p>
            <a:endParaRPr lang="el-GR" b="1" dirty="0" smtClean="0">
              <a:latin typeface="+mj-lt"/>
            </a:endParaRPr>
          </a:p>
          <a:p>
            <a:pPr algn="just">
              <a:buNone/>
            </a:pPr>
            <a:r>
              <a:rPr lang="el-GR" dirty="0" smtClean="0"/>
              <a:t>    </a:t>
            </a:r>
          </a:p>
          <a:p>
            <a:pPr algn="just">
              <a:buNone/>
            </a:pPr>
            <a:r>
              <a:rPr lang="el-GR" dirty="0" smtClean="0"/>
              <a:t>    </a:t>
            </a:r>
            <a:r>
              <a:rPr lang="el-GR" dirty="0" smtClean="0">
                <a:latin typeface="+mj-lt"/>
              </a:rPr>
              <a:t>Παιδιά πείτε τώρα στον μπαμπά ή στην μαμά να βάλει το σακουλάκι στην πλάτη σας!! Αρχίστε να μετακινείστε στο χώρο σαν γάτα ή σκύλος ή ακόμα και σαν φίδι!! Δοκιμάστε να πάτε γρήγορα ή αργά αλλά προσπαθήστε να μην πέσει!!  (10 λεπτά)</a:t>
            </a:r>
          </a:p>
          <a:p>
            <a:pPr algn="just">
              <a:buNone/>
            </a:pPr>
            <a:r>
              <a:rPr lang="el-GR" dirty="0" smtClean="0">
                <a:latin typeface="+mj-lt"/>
              </a:rPr>
              <a:t>    Δεν πιστεύω να κουράστηκες;; </a:t>
            </a:r>
          </a:p>
          <a:p>
            <a:pPr algn="just">
              <a:buNone/>
            </a:pPr>
            <a:r>
              <a:rPr lang="el-GR" dirty="0" smtClean="0">
                <a:latin typeface="+mj-lt"/>
              </a:rPr>
              <a:t>    Τα πήγες πάρα πολύ καλά!!!</a:t>
            </a:r>
          </a:p>
          <a:p>
            <a:pPr algn="just">
              <a:buNone/>
            </a:pPr>
            <a:r>
              <a:rPr lang="el-GR" dirty="0" smtClean="0">
                <a:latin typeface="+mj-lt"/>
              </a:rPr>
              <a:t>    Μην ξεχάσεις τώρα που τελειώσαμε </a:t>
            </a:r>
            <a:r>
              <a:rPr lang="el-GR" b="1" i="1" dirty="0" smtClean="0">
                <a:latin typeface="+mj-lt"/>
              </a:rPr>
              <a:t>να πλύνεις πολύ καλά τα χέρια σου και να φας φρούτα και λαχανικά. Θα ήθελα να επαναλάβεις το μάθημα άλλη μια φορά μέσα στην εβδομάδα. </a:t>
            </a:r>
          </a:p>
          <a:p>
            <a:pPr algn="just">
              <a:buNone/>
            </a:pPr>
            <a:r>
              <a:rPr lang="el-GR" b="1" i="1" dirty="0" smtClean="0">
                <a:latin typeface="+mj-lt"/>
              </a:rPr>
              <a:t>                                                                                          ΑΝΤΙΟ!!!!</a:t>
            </a:r>
          </a:p>
          <a:p>
            <a:pPr algn="just">
              <a:buNone/>
            </a:pPr>
            <a:endParaRPr lang="el-GR" dirty="0" smtClean="0"/>
          </a:p>
          <a:p>
            <a:pPr algn="just">
              <a:buNone/>
            </a:pPr>
            <a:r>
              <a:rPr lang="el-GR" dirty="0" smtClean="0"/>
              <a:t>    </a:t>
            </a:r>
          </a:p>
          <a:p>
            <a:pPr algn="just">
              <a:buNone/>
            </a:pPr>
            <a:r>
              <a:rPr lang="el-GR" dirty="0" smtClean="0"/>
              <a:t>        </a:t>
            </a:r>
          </a:p>
          <a:p>
            <a:pPr algn="just">
              <a:buNone/>
            </a:pPr>
            <a:r>
              <a:rPr lang="el-GR" dirty="0" smtClean="0"/>
              <a:t>    </a:t>
            </a:r>
          </a:p>
          <a:p>
            <a:pPr algn="just">
              <a:buNone/>
            </a:pPr>
            <a:r>
              <a:rPr lang="el-GR" dirty="0" smtClean="0"/>
              <a:t>    </a:t>
            </a:r>
          </a:p>
          <a:p>
            <a:pPr>
              <a:buNone/>
            </a:pPr>
            <a:r>
              <a:rPr lang="el-GR" dirty="0" smtClean="0"/>
              <a:t>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11</a:t>
            </a:fld>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 ΤΑΞΗ (Οδηγίες για τους γονείς)</a:t>
            </a:r>
            <a:endParaRPr lang="el-GR" dirty="0"/>
          </a:p>
        </p:txBody>
      </p:sp>
      <p:sp>
        <p:nvSpPr>
          <p:cNvPr id="3" name="2 - Θέση περιεχομένου"/>
          <p:cNvSpPr>
            <a:spLocks noGrp="1"/>
          </p:cNvSpPr>
          <p:nvPr>
            <p:ph sz="quarter" idx="1"/>
          </p:nvPr>
        </p:nvSpPr>
        <p:spPr>
          <a:xfrm>
            <a:off x="323528" y="1268760"/>
            <a:ext cx="8229600" cy="4680520"/>
          </a:xfrm>
        </p:spPr>
        <p:txBody>
          <a:bodyPr/>
          <a:lstStyle/>
          <a:p>
            <a:pPr>
              <a:buNone/>
            </a:pPr>
            <a:r>
              <a:rPr lang="el-GR" dirty="0" smtClean="0"/>
              <a:t>    </a:t>
            </a:r>
          </a:p>
          <a:p>
            <a:pPr algn="just">
              <a:buNone/>
            </a:pPr>
            <a:r>
              <a:rPr lang="el-GR" dirty="0" smtClean="0"/>
              <a:t>    </a:t>
            </a:r>
            <a:r>
              <a:rPr lang="el-GR" dirty="0" smtClean="0">
                <a:latin typeface="+mj-lt"/>
              </a:rPr>
              <a:t>Διαλέξτε έναν χώρο (το πιο μεγάλο δωμάτιο του σπιτιού ιδανικά) και απομακρύνετε τα επικίνδυνα αντικείμενα. Προτιμήστε ένα χώρο που να υπάρχει ξύλινο πάτωμα ή μοκέτα. Το παιδί σας άλλοτε θα μετακινείται  στο χώρο και άλλοτε θα παραμένει στατικό. Η συνολική διάρκεια δεν θα υπερβεί τα 30 λεπτά. Δώστε του, αν το επιθυμείτε, εσείς τις οδηγίες ή αφήστε το να τις διαβάσει.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BCD43EEB-F4A4-4FF2-B61E-EE0E3525CCA8}"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12</a:t>
            </a:fld>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 ΤΑΞΗ                                                              (1)</a:t>
            </a:r>
            <a:endParaRPr lang="el-GR" dirty="0"/>
          </a:p>
        </p:txBody>
      </p:sp>
      <p:sp>
        <p:nvSpPr>
          <p:cNvPr id="3" name="2 - Θέση περιεχομένου"/>
          <p:cNvSpPr>
            <a:spLocks noGrp="1"/>
          </p:cNvSpPr>
          <p:nvPr>
            <p:ph sz="quarter" idx="1"/>
          </p:nvPr>
        </p:nvSpPr>
        <p:spPr>
          <a:xfrm>
            <a:off x="323528" y="1268760"/>
            <a:ext cx="8229600" cy="4896544"/>
          </a:xfrm>
        </p:spPr>
        <p:txBody>
          <a:bodyPr>
            <a:normAutofit fontScale="92500" lnSpcReduction="10000"/>
          </a:bodyPr>
          <a:lstStyle/>
          <a:p>
            <a:pPr>
              <a:buNone/>
            </a:pPr>
            <a:r>
              <a:rPr lang="en-US" b="1" dirty="0" smtClean="0">
                <a:latin typeface="+mj-lt"/>
              </a:rPr>
              <a:t>   </a:t>
            </a:r>
            <a:r>
              <a:rPr lang="el-GR" b="1" dirty="0" smtClean="0">
                <a:latin typeface="+mj-lt"/>
              </a:rPr>
              <a:t>Θέμα: ΚΙΝΗΣΗ ΣΤΟ ΧΩΡΟ</a:t>
            </a:r>
          </a:p>
          <a:p>
            <a:pPr algn="just">
              <a:buNone/>
            </a:pPr>
            <a:r>
              <a:rPr lang="el-GR" dirty="0" smtClean="0"/>
              <a:t>    </a:t>
            </a:r>
          </a:p>
          <a:p>
            <a:pPr algn="just">
              <a:buNone/>
            </a:pPr>
            <a:r>
              <a:rPr lang="el-GR" dirty="0" smtClean="0">
                <a:latin typeface="+mj-lt"/>
              </a:rPr>
              <a:t>    Παιδιά είστε έτοιμοι να οδηγήσετε;; Εσείς θα είστε οδηγοί αυτοκινήτων και ο μπαμπάς ή η μαμά θα σας δίνουν οδηγίες!!</a:t>
            </a:r>
          </a:p>
          <a:p>
            <a:pPr algn="just">
              <a:buNone/>
            </a:pPr>
            <a:r>
              <a:rPr lang="el-GR" dirty="0" smtClean="0">
                <a:latin typeface="+mj-lt"/>
              </a:rPr>
              <a:t>    Αν κάποιος τις παραβιάσει θα χάσει το δίπλωμα οδήγησης. Οδηγίες:</a:t>
            </a:r>
          </a:p>
          <a:p>
            <a:pPr algn="just">
              <a:buNone/>
            </a:pPr>
            <a:r>
              <a:rPr lang="el-GR" dirty="0" smtClean="0">
                <a:latin typeface="+mj-lt"/>
              </a:rPr>
              <a:t>    α)κινηθείτε με ταχύτητα 50 χμ.  (περπάτημα)</a:t>
            </a:r>
          </a:p>
          <a:p>
            <a:pPr algn="just">
              <a:buNone/>
            </a:pPr>
            <a:r>
              <a:rPr lang="el-GR" dirty="0" smtClean="0">
                <a:latin typeface="+mj-lt"/>
              </a:rPr>
              <a:t>    β) ανηφόρα  (γόνατα ψηλά) </a:t>
            </a:r>
          </a:p>
          <a:p>
            <a:pPr algn="just">
              <a:buNone/>
            </a:pPr>
            <a:r>
              <a:rPr lang="el-GR" dirty="0" smtClean="0">
                <a:latin typeface="+mj-lt"/>
              </a:rPr>
              <a:t>    γ) στενός δρόμος  (πλάγια βήματα)</a:t>
            </a:r>
          </a:p>
          <a:p>
            <a:pPr algn="just">
              <a:buNone/>
            </a:pPr>
            <a:r>
              <a:rPr lang="el-GR" dirty="0" smtClean="0">
                <a:latin typeface="+mj-lt"/>
              </a:rPr>
              <a:t>    δ)διασταύρωση  (περπάτημα στις μύτες)</a:t>
            </a:r>
          </a:p>
          <a:p>
            <a:pPr algn="just">
              <a:buNone/>
            </a:pPr>
            <a:r>
              <a:rPr lang="el-GR" dirty="0" smtClean="0"/>
              <a:t>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13</a:t>
            </a:fld>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 ΤΑΞΗ                                                              (2)</a:t>
            </a:r>
            <a:endParaRPr lang="el-GR" dirty="0"/>
          </a:p>
        </p:txBody>
      </p:sp>
      <p:sp>
        <p:nvSpPr>
          <p:cNvPr id="3" name="2 - Θέση περιεχομένου"/>
          <p:cNvSpPr>
            <a:spLocks noGrp="1"/>
          </p:cNvSpPr>
          <p:nvPr>
            <p:ph sz="quarter" idx="1"/>
          </p:nvPr>
        </p:nvSpPr>
        <p:spPr>
          <a:xfrm>
            <a:off x="323528" y="1268760"/>
            <a:ext cx="8229600" cy="5589240"/>
          </a:xfrm>
        </p:spPr>
        <p:txBody>
          <a:bodyPr>
            <a:normAutofit lnSpcReduction="10000"/>
          </a:bodyPr>
          <a:lstStyle/>
          <a:p>
            <a:pPr>
              <a:buNone/>
            </a:pPr>
            <a:r>
              <a:rPr lang="el-GR" dirty="0" smtClean="0">
                <a:latin typeface="+mj-lt"/>
              </a:rPr>
              <a:t>    ε)σκασμένο λάστιχο (πηδηματάκια με τα δυο πόδια) </a:t>
            </a:r>
          </a:p>
          <a:p>
            <a:pPr algn="just">
              <a:buNone/>
            </a:pPr>
            <a:r>
              <a:rPr lang="el-GR" dirty="0" smtClean="0">
                <a:latin typeface="+mj-lt"/>
              </a:rPr>
              <a:t>   στ) τέλειωσε η βενζίνη (σταματούν και κάθονται)</a:t>
            </a:r>
          </a:p>
          <a:p>
            <a:pPr algn="just">
              <a:buNone/>
            </a:pPr>
            <a:r>
              <a:rPr lang="el-GR" dirty="0" smtClean="0">
                <a:latin typeface="+mj-lt"/>
              </a:rPr>
              <a:t>    ζ) κίνηση στο δρόμο (φτέρνες πίσω επιτόπου) </a:t>
            </a:r>
          </a:p>
          <a:p>
            <a:pPr>
              <a:buNone/>
            </a:pPr>
            <a:r>
              <a:rPr lang="el-GR" dirty="0" smtClean="0">
                <a:latin typeface="+mj-lt"/>
              </a:rPr>
              <a:t>    η) ασθενοφόρο (μετακινούνται στην άκρη του δωματίου)                </a:t>
            </a:r>
          </a:p>
          <a:p>
            <a:pPr algn="just">
              <a:buNone/>
            </a:pPr>
            <a:r>
              <a:rPr lang="el-GR" dirty="0" smtClean="0">
                <a:latin typeface="+mj-lt"/>
              </a:rPr>
              <a:t>                                                                                     (12 λεπτά)</a:t>
            </a:r>
          </a:p>
          <a:p>
            <a:pPr algn="just">
              <a:buNone/>
            </a:pPr>
            <a:r>
              <a:rPr lang="el-GR" dirty="0" smtClean="0">
                <a:latin typeface="+mj-lt"/>
              </a:rPr>
              <a:t>    Τώρα, και αφού  πάρετε μια μεγάλη ανάσα, θέλω να τρέξετε επί τόπου για 3 λεπτά. Κουραστήκατε;;; Μην ξεχνάτε να πάρετε αέρα από την μύτη και να τον βγάλετε από το στόμα!! Αφού έχετε δίπλωμα πλέον τρέξτε άλλα 3 λεπτά με «χαμηλή» ταχύτητα. </a:t>
            </a:r>
          </a:p>
          <a:p>
            <a:pPr algn="just">
              <a:buNone/>
            </a:pPr>
            <a:r>
              <a:rPr lang="el-GR" dirty="0" smtClean="0"/>
              <a:t>    </a:t>
            </a:r>
          </a:p>
          <a:p>
            <a:pPr>
              <a:buNone/>
            </a:pPr>
            <a:r>
              <a:rPr lang="el-GR" dirty="0" smtClean="0"/>
              <a:t>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14</a:t>
            </a:fld>
            <a:endParaRPr lang="el-G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 ΤΑΞΗ                                                              (3)</a:t>
            </a:r>
            <a:endParaRPr lang="el-GR" dirty="0"/>
          </a:p>
        </p:txBody>
      </p:sp>
      <p:sp>
        <p:nvSpPr>
          <p:cNvPr id="3" name="2 - Θέση περιεχομένου"/>
          <p:cNvSpPr>
            <a:spLocks noGrp="1"/>
          </p:cNvSpPr>
          <p:nvPr>
            <p:ph sz="quarter" idx="1"/>
          </p:nvPr>
        </p:nvSpPr>
        <p:spPr>
          <a:xfrm>
            <a:off x="323528" y="1268760"/>
            <a:ext cx="8229600" cy="5589240"/>
          </a:xfrm>
        </p:spPr>
        <p:txBody>
          <a:bodyPr>
            <a:normAutofit fontScale="92500" lnSpcReduction="20000"/>
          </a:bodyPr>
          <a:lstStyle/>
          <a:p>
            <a:pPr>
              <a:buNone/>
            </a:pPr>
            <a:r>
              <a:rPr lang="en-US" dirty="0" smtClean="0"/>
              <a:t>   </a:t>
            </a:r>
            <a:r>
              <a:rPr lang="el-GR" dirty="0" smtClean="0">
                <a:latin typeface="+mj-lt"/>
              </a:rPr>
              <a:t>Τέλειωσε η βενζίνη σας παιδιά!!</a:t>
            </a:r>
          </a:p>
          <a:p>
            <a:pPr>
              <a:buNone/>
            </a:pPr>
            <a:r>
              <a:rPr lang="el-GR" dirty="0" smtClean="0">
                <a:latin typeface="+mj-lt"/>
              </a:rPr>
              <a:t>    Για να γεμίσει και πάλι το ρεζερβουάρ θα πρέπει να κάνετε:</a:t>
            </a:r>
          </a:p>
          <a:p>
            <a:pPr>
              <a:buNone/>
            </a:pPr>
            <a:r>
              <a:rPr lang="en-US" b="1" dirty="0" smtClean="0">
                <a:latin typeface="+mj-lt"/>
              </a:rPr>
              <a:t>   </a:t>
            </a:r>
            <a:r>
              <a:rPr lang="el-GR" b="1" dirty="0" smtClean="0">
                <a:latin typeface="+mj-lt"/>
              </a:rPr>
              <a:t>3 φορές από 10  άλματα σαν κουνελάκια </a:t>
            </a:r>
            <a:endParaRPr lang="el-GR" dirty="0" smtClean="0">
              <a:latin typeface="+mj-lt"/>
            </a:endParaRPr>
          </a:p>
          <a:p>
            <a:pPr>
              <a:buNone/>
            </a:pPr>
            <a:r>
              <a:rPr lang="el-GR" dirty="0" smtClean="0">
                <a:latin typeface="+mj-lt"/>
              </a:rPr>
              <a:t>    </a:t>
            </a:r>
            <a:r>
              <a:rPr lang="el-GR" b="1" dirty="0" smtClean="0">
                <a:latin typeface="+mj-lt"/>
              </a:rPr>
              <a:t>Πώς να το κάνετε;;;</a:t>
            </a:r>
            <a:endParaRPr lang="el-GR" dirty="0" smtClean="0">
              <a:latin typeface="+mj-lt"/>
            </a:endParaRPr>
          </a:p>
          <a:p>
            <a:pPr>
              <a:buNone/>
            </a:pPr>
            <a:r>
              <a:rPr lang="el-GR" dirty="0" smtClean="0">
                <a:latin typeface="+mj-lt"/>
              </a:rPr>
              <a:t>    ●    Σταθείτε με τα πόδια ενωμένα και ίσια πλάτη.</a:t>
            </a:r>
          </a:p>
          <a:p>
            <a:pPr>
              <a:buNone/>
            </a:pPr>
            <a:r>
              <a:rPr lang="el-GR" dirty="0" smtClean="0">
                <a:latin typeface="+mj-lt"/>
              </a:rPr>
              <a:t>    ●    Λυγίστε τα γόνατα και φέρτε και τα δύο χέρια στο κεφάλι, με τα δάχτυλα να πέφτουν προς τα εμπρός, σαν τα αυτιά  του κουνελιού</a:t>
            </a:r>
          </a:p>
          <a:p>
            <a:pPr>
              <a:buNone/>
            </a:pPr>
            <a:r>
              <a:rPr lang="el-GR" dirty="0" smtClean="0">
                <a:latin typeface="+mj-lt"/>
              </a:rPr>
              <a:t>    ●    Κάντε αλματάκια και με τα δύο πόδια με ή χωρίς μουσική, προχωρώντας μπροστά, πίσω, πλάι-πλάι. Αν θέλετε μπορείτε να χοροπηδάτε στηρίζοντας το βάρος σας μία στο ένα πόδι και μία στο άλλο.                                                             </a:t>
            </a:r>
          </a:p>
          <a:p>
            <a:pPr>
              <a:buNone/>
            </a:pPr>
            <a:r>
              <a:rPr lang="el-GR" dirty="0" smtClean="0">
                <a:latin typeface="+mj-lt"/>
              </a:rPr>
              <a:t>                                                                                         (5 λεπτά)</a:t>
            </a:r>
          </a:p>
          <a:p>
            <a:pPr algn="just">
              <a:buNone/>
            </a:pPr>
            <a:r>
              <a:rPr lang="el-GR" dirty="0" smtClean="0"/>
              <a:t>        </a:t>
            </a:r>
          </a:p>
          <a:p>
            <a:pPr>
              <a:buNone/>
            </a:pPr>
            <a:r>
              <a:rPr lang="el-GR" dirty="0" smtClean="0"/>
              <a:t>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15</a:t>
            </a:fld>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Γ΄ ΤΑΞΗ                                                              (4)</a:t>
            </a:r>
            <a:endParaRPr lang="el-GR" dirty="0"/>
          </a:p>
        </p:txBody>
      </p:sp>
      <p:sp>
        <p:nvSpPr>
          <p:cNvPr id="3" name="2 - Θέση περιεχομένου"/>
          <p:cNvSpPr>
            <a:spLocks noGrp="1"/>
          </p:cNvSpPr>
          <p:nvPr>
            <p:ph sz="quarter" idx="1"/>
          </p:nvPr>
        </p:nvSpPr>
        <p:spPr>
          <a:xfrm>
            <a:off x="323528" y="1268760"/>
            <a:ext cx="8229600" cy="5040560"/>
          </a:xfrm>
        </p:spPr>
        <p:txBody>
          <a:bodyPr>
            <a:normAutofit fontScale="92500" lnSpcReduction="20000"/>
          </a:bodyPr>
          <a:lstStyle/>
          <a:p>
            <a:pPr algn="just">
              <a:buNone/>
            </a:pPr>
            <a:r>
              <a:rPr lang="el-GR" dirty="0" smtClean="0"/>
              <a:t>    </a:t>
            </a:r>
          </a:p>
          <a:p>
            <a:pPr algn="just">
              <a:buNone/>
            </a:pPr>
            <a:r>
              <a:rPr lang="el-GR" dirty="0" smtClean="0"/>
              <a:t>     </a:t>
            </a:r>
          </a:p>
          <a:p>
            <a:pPr algn="just">
              <a:buNone/>
            </a:pPr>
            <a:endParaRPr lang="el-GR" dirty="0" smtClean="0"/>
          </a:p>
          <a:p>
            <a:pPr algn="just">
              <a:buNone/>
            </a:pPr>
            <a:endParaRPr lang="el-GR" dirty="0" smtClean="0"/>
          </a:p>
          <a:p>
            <a:pPr algn="just">
              <a:buNone/>
            </a:pPr>
            <a:r>
              <a:rPr lang="el-GR" dirty="0" smtClean="0"/>
              <a:t>    </a:t>
            </a:r>
            <a:r>
              <a:rPr lang="el-GR" dirty="0" smtClean="0">
                <a:latin typeface="+mj-lt"/>
              </a:rPr>
              <a:t>Δεν πιστεύω να κουράστηκες;; </a:t>
            </a:r>
          </a:p>
          <a:p>
            <a:pPr algn="just">
              <a:buNone/>
            </a:pPr>
            <a:r>
              <a:rPr lang="el-GR" dirty="0" smtClean="0">
                <a:latin typeface="+mj-lt"/>
              </a:rPr>
              <a:t>    Τα πήγες πάρα πολύ καλά!!!</a:t>
            </a:r>
          </a:p>
          <a:p>
            <a:pPr algn="just">
              <a:buNone/>
            </a:pPr>
            <a:r>
              <a:rPr lang="el-GR" dirty="0" smtClean="0">
                <a:latin typeface="+mj-lt"/>
              </a:rPr>
              <a:t>    Μην ξεχάσεις τώρα που τελειώσαμε </a:t>
            </a:r>
            <a:r>
              <a:rPr lang="el-GR" b="1" i="1" dirty="0" smtClean="0">
                <a:latin typeface="+mj-lt"/>
              </a:rPr>
              <a:t>να πλύνεις πολύ καλά τα χέρια σου και να φας φρούτα και λαχανικά. Θα ήθελα να επαναλάβεις το μάθημα άλλη μια φορά μέσα στην εβδομάδα. </a:t>
            </a:r>
          </a:p>
          <a:p>
            <a:pPr algn="just">
              <a:buNone/>
            </a:pPr>
            <a:r>
              <a:rPr lang="el-GR" b="1" i="1" dirty="0" smtClean="0">
                <a:latin typeface="+mj-lt"/>
              </a:rPr>
              <a:t>                                                                                          ΑΝΤΙΟ!!!!</a:t>
            </a:r>
          </a:p>
          <a:p>
            <a:pPr>
              <a:buNone/>
            </a:pPr>
            <a:endParaRPr lang="el-GR" dirty="0" smtClean="0"/>
          </a:p>
          <a:p>
            <a:pPr algn="just">
              <a:buNone/>
            </a:pPr>
            <a:r>
              <a:rPr lang="el-GR" dirty="0" smtClean="0"/>
              <a:t>        </a:t>
            </a:r>
          </a:p>
          <a:p>
            <a:pPr>
              <a:buNone/>
            </a:pPr>
            <a:r>
              <a:rPr lang="el-GR" dirty="0" smtClean="0"/>
              <a:t>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16</a:t>
            </a:fld>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 ΤΑΞΗ (Οδηγίες για τους γονείς)</a:t>
            </a:r>
            <a:endParaRPr lang="el-GR" dirty="0"/>
          </a:p>
        </p:txBody>
      </p:sp>
      <p:sp>
        <p:nvSpPr>
          <p:cNvPr id="3" name="2 - Θέση περιεχομένου"/>
          <p:cNvSpPr>
            <a:spLocks noGrp="1"/>
          </p:cNvSpPr>
          <p:nvPr>
            <p:ph sz="quarter" idx="1"/>
          </p:nvPr>
        </p:nvSpPr>
        <p:spPr>
          <a:xfrm>
            <a:off x="323528" y="1268760"/>
            <a:ext cx="8229600" cy="4680520"/>
          </a:xfrm>
        </p:spPr>
        <p:txBody>
          <a:bodyPr/>
          <a:lstStyle/>
          <a:p>
            <a:pPr>
              <a:buNone/>
            </a:pPr>
            <a:r>
              <a:rPr lang="el-GR" dirty="0" smtClean="0"/>
              <a:t>    </a:t>
            </a:r>
          </a:p>
          <a:p>
            <a:pPr algn="just">
              <a:buNone/>
            </a:pPr>
            <a:r>
              <a:rPr lang="el-GR" dirty="0" smtClean="0"/>
              <a:t>    </a:t>
            </a:r>
            <a:r>
              <a:rPr lang="el-GR" dirty="0" smtClean="0">
                <a:latin typeface="+mj-lt"/>
              </a:rPr>
              <a:t>Διαλέξτε έναν χώρο (το πιο μεγάλο δωμάτιο του σπιτιού ιδανικά) και απομακρύνετε τα επικίνδυνα αντικείμενα. Προτιμήστε ένα χώρο που να υπάρχει ξύλινο πάτωμα ή μοκέτα. Το παιδί σας άλλοτε θα μετακινείται  στο χώρο και άλλοτε θα παραμένει στατικό. Η συνολική διάρκεια δεν θα υπερβεί τα 30 λεπτά. Δώστε του, αν το επιθυμείτε, εσείς τις οδηγίες ή αφήστε το να τις διαβάσει.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BCD43EEB-F4A4-4FF2-B61E-EE0E3525CCA8}"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17</a:t>
            </a:fld>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 ΤΑΞΗ                                                              (1)</a:t>
            </a:r>
            <a:endParaRPr lang="el-GR" dirty="0"/>
          </a:p>
        </p:txBody>
      </p:sp>
      <p:sp>
        <p:nvSpPr>
          <p:cNvPr id="3" name="2 - Θέση περιεχομένου"/>
          <p:cNvSpPr>
            <a:spLocks noGrp="1"/>
          </p:cNvSpPr>
          <p:nvPr>
            <p:ph sz="quarter" idx="1"/>
          </p:nvPr>
        </p:nvSpPr>
        <p:spPr>
          <a:xfrm>
            <a:off x="323528" y="1268760"/>
            <a:ext cx="8229600" cy="4896544"/>
          </a:xfrm>
        </p:spPr>
        <p:txBody>
          <a:bodyPr>
            <a:normAutofit fontScale="92500" lnSpcReduction="10000"/>
          </a:bodyPr>
          <a:lstStyle/>
          <a:p>
            <a:pPr>
              <a:buNone/>
            </a:pPr>
            <a:r>
              <a:rPr lang="en-US" b="1" dirty="0" smtClean="0">
                <a:latin typeface="+mj-lt"/>
              </a:rPr>
              <a:t>   </a:t>
            </a:r>
            <a:r>
              <a:rPr lang="el-GR" b="1" dirty="0" smtClean="0">
                <a:latin typeface="+mj-lt"/>
              </a:rPr>
              <a:t>Θέμα: ΚΙΝΗΣΗ ΣΤΟ ΧΩΡΟ</a:t>
            </a:r>
          </a:p>
          <a:p>
            <a:pPr algn="just">
              <a:buNone/>
            </a:pPr>
            <a:r>
              <a:rPr lang="el-GR" dirty="0" smtClean="0">
                <a:latin typeface="+mj-lt"/>
              </a:rPr>
              <a:t>    </a:t>
            </a:r>
          </a:p>
          <a:p>
            <a:pPr algn="just">
              <a:buNone/>
            </a:pPr>
            <a:r>
              <a:rPr lang="el-GR" dirty="0" smtClean="0">
                <a:latin typeface="+mj-lt"/>
              </a:rPr>
              <a:t>    Παιδιά είστε έτοιμοι να οδηγήσετε;; Εσείς θα είστε οδηγοί αυτοκινήτων και ο μπαμπάς ή η μαμά θα σας δίνουν οδηγίες!!</a:t>
            </a:r>
          </a:p>
          <a:p>
            <a:pPr algn="just">
              <a:buNone/>
            </a:pPr>
            <a:r>
              <a:rPr lang="el-GR" dirty="0" smtClean="0">
                <a:latin typeface="+mj-lt"/>
              </a:rPr>
              <a:t>    Αν κάποιος τις παραβιάσει θα χάσει το δίπλωμα οδήγησης. Οδηγίες:</a:t>
            </a:r>
          </a:p>
          <a:p>
            <a:pPr algn="just">
              <a:buNone/>
            </a:pPr>
            <a:r>
              <a:rPr lang="el-GR" dirty="0" smtClean="0">
                <a:latin typeface="+mj-lt"/>
              </a:rPr>
              <a:t>    α)κινηθείτε με ταχύτητα 50 χμ.  (περπάτημα)</a:t>
            </a:r>
          </a:p>
          <a:p>
            <a:pPr algn="just">
              <a:buNone/>
            </a:pPr>
            <a:r>
              <a:rPr lang="el-GR" dirty="0" smtClean="0">
                <a:latin typeface="+mj-lt"/>
              </a:rPr>
              <a:t>    β) ανηφόρα  (γόνατα ψηλά) </a:t>
            </a:r>
          </a:p>
          <a:p>
            <a:pPr algn="just">
              <a:buNone/>
            </a:pPr>
            <a:r>
              <a:rPr lang="el-GR" dirty="0" smtClean="0">
                <a:latin typeface="+mj-lt"/>
              </a:rPr>
              <a:t>    γ) στενός δρόμος  (πλάγια βήματα)</a:t>
            </a:r>
          </a:p>
          <a:p>
            <a:pPr algn="just">
              <a:buNone/>
            </a:pPr>
            <a:r>
              <a:rPr lang="el-GR" dirty="0" smtClean="0">
                <a:latin typeface="+mj-lt"/>
              </a:rPr>
              <a:t>    δ)διασταύρωση  (περπάτημα στις μύτες)</a:t>
            </a:r>
          </a:p>
          <a:p>
            <a:pPr algn="just">
              <a:buNone/>
            </a:pPr>
            <a:r>
              <a:rPr lang="el-GR" dirty="0" smtClean="0"/>
              <a:t>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18</a:t>
            </a:fld>
            <a:endParaRPr lang="el-G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 ΤΑΞΗ                                                              (2)</a:t>
            </a:r>
            <a:endParaRPr lang="el-GR" dirty="0"/>
          </a:p>
        </p:txBody>
      </p:sp>
      <p:sp>
        <p:nvSpPr>
          <p:cNvPr id="3" name="2 - Θέση περιεχομένου"/>
          <p:cNvSpPr>
            <a:spLocks noGrp="1"/>
          </p:cNvSpPr>
          <p:nvPr>
            <p:ph sz="quarter" idx="1"/>
          </p:nvPr>
        </p:nvSpPr>
        <p:spPr>
          <a:xfrm>
            <a:off x="323528" y="1268760"/>
            <a:ext cx="8229600" cy="5589240"/>
          </a:xfrm>
        </p:spPr>
        <p:txBody>
          <a:bodyPr>
            <a:normAutofit fontScale="92500"/>
          </a:bodyPr>
          <a:lstStyle/>
          <a:p>
            <a:r>
              <a:rPr lang="el-GR" dirty="0" smtClean="0">
                <a:latin typeface="+mj-lt"/>
              </a:rPr>
              <a:t>ε)σκασμένο λάστιχο (πηδηματάκια με τα δυο πόδια) </a:t>
            </a:r>
          </a:p>
          <a:p>
            <a:pPr algn="just">
              <a:buNone/>
            </a:pPr>
            <a:r>
              <a:rPr lang="el-GR" dirty="0" smtClean="0">
                <a:latin typeface="+mj-lt"/>
              </a:rPr>
              <a:t>    στ) τέλειωσε η βενζίνη (σταματούν και κάθονται)</a:t>
            </a:r>
          </a:p>
          <a:p>
            <a:pPr algn="just">
              <a:buNone/>
            </a:pPr>
            <a:r>
              <a:rPr lang="el-GR" dirty="0" smtClean="0">
                <a:latin typeface="+mj-lt"/>
              </a:rPr>
              <a:t>    ζ) κίνηση στο δρόμο (φτέρνες πίσω επιτόπου) </a:t>
            </a:r>
          </a:p>
          <a:p>
            <a:pPr>
              <a:buNone/>
            </a:pPr>
            <a:r>
              <a:rPr lang="el-GR" dirty="0" smtClean="0">
                <a:latin typeface="+mj-lt"/>
              </a:rPr>
              <a:t>    η) ασθενοφόρο (μετακινούνται στην άκρη του δωματίου)</a:t>
            </a:r>
          </a:p>
          <a:p>
            <a:pPr>
              <a:buNone/>
            </a:pPr>
            <a:r>
              <a:rPr lang="el-GR" dirty="0" smtClean="0">
                <a:latin typeface="+mj-lt"/>
              </a:rPr>
              <a:t>    θ) βάλε όπισθεν (κινούμαι με την πλάτη προσεχτικά)                </a:t>
            </a:r>
          </a:p>
          <a:p>
            <a:pPr algn="just">
              <a:buNone/>
            </a:pPr>
            <a:r>
              <a:rPr lang="el-GR" dirty="0" smtClean="0">
                <a:latin typeface="+mj-lt"/>
              </a:rPr>
              <a:t>                                                                                     (15 λεπτά)</a:t>
            </a:r>
          </a:p>
          <a:p>
            <a:pPr algn="just">
              <a:buNone/>
            </a:pPr>
            <a:r>
              <a:rPr lang="el-GR" dirty="0" smtClean="0">
                <a:latin typeface="+mj-lt"/>
              </a:rPr>
              <a:t>    Τώρα, και αφού  πάρετε μια μεγάλη ανάσα, θέλω να τρέξετε επί τόπου για 3 λεπτά. Κουραστήκατε;;; Μην ξεχνάτε να πάρετε αέρα από την μύτη και να τον βγάλετε από το στόμα!! Αφού έχετε δίπλωμα πλέον τρέξτε άλλα 3 λεπτά με «χαμηλή» ταχύτητα. </a:t>
            </a:r>
          </a:p>
          <a:p>
            <a:pPr algn="just">
              <a:buNone/>
            </a:pPr>
            <a:r>
              <a:rPr lang="el-GR" dirty="0" smtClean="0"/>
              <a:t>    </a:t>
            </a:r>
          </a:p>
          <a:p>
            <a:pPr>
              <a:buNone/>
            </a:pPr>
            <a:r>
              <a:rPr lang="el-GR" dirty="0" smtClean="0"/>
              <a:t>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19</a:t>
            </a:fld>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Μήνυμα προς τους γονείς</a:t>
            </a:r>
            <a:endParaRPr lang="el-GR" dirty="0"/>
          </a:p>
        </p:txBody>
      </p:sp>
      <p:sp>
        <p:nvSpPr>
          <p:cNvPr id="3" name="2 - Θέση περιεχομένου"/>
          <p:cNvSpPr>
            <a:spLocks noGrp="1"/>
          </p:cNvSpPr>
          <p:nvPr>
            <p:ph sz="quarter" idx="1"/>
          </p:nvPr>
        </p:nvSpPr>
        <p:spPr>
          <a:xfrm>
            <a:off x="323528" y="1920240"/>
            <a:ext cx="8229600" cy="4461088"/>
          </a:xfrm>
        </p:spPr>
        <p:txBody>
          <a:bodyPr/>
          <a:lstStyle/>
          <a:p>
            <a:pPr>
              <a:buNone/>
            </a:pPr>
            <a:r>
              <a:rPr lang="en-US" dirty="0" smtClean="0">
                <a:latin typeface="+mj-lt"/>
              </a:rPr>
              <a:t>   </a:t>
            </a:r>
            <a:r>
              <a:rPr lang="el-GR" dirty="0" smtClean="0">
                <a:latin typeface="+mj-lt"/>
              </a:rPr>
              <a:t>Αγαπητοί γονείς,</a:t>
            </a:r>
          </a:p>
          <a:p>
            <a:pPr>
              <a:buNone/>
            </a:pPr>
            <a:r>
              <a:rPr lang="el-GR" dirty="0" smtClean="0">
                <a:latin typeface="+mj-lt"/>
              </a:rPr>
              <a:t> </a:t>
            </a:r>
          </a:p>
          <a:p>
            <a:pPr algn="just">
              <a:buNone/>
            </a:pPr>
            <a:r>
              <a:rPr lang="el-GR" dirty="0" smtClean="0">
                <a:latin typeface="+mj-lt"/>
              </a:rPr>
              <a:t>    η συμβολή σας στην υλοποίηση της παρούσας δράσης είναι σημαντική. Παρακαλούμε να εξασφαλίσετε ένα χώρο κατάλληλα εξοπλισμένο και ασφαλή. Οι οδηγίες για την πραγματοποίηση των διδακτικών δράσεων είναι απλές και εύκολα κατανοητές. </a:t>
            </a:r>
          </a:p>
          <a:p>
            <a:pPr>
              <a:buNone/>
            </a:pPr>
            <a:endParaRPr lang="el-GR" dirty="0" smtClean="0"/>
          </a:p>
          <a:p>
            <a:pPr algn="r">
              <a:buNone/>
            </a:pPr>
            <a:r>
              <a:rPr lang="el-GR" dirty="0" smtClean="0"/>
              <a:t>    </a:t>
            </a:r>
            <a:r>
              <a:rPr lang="el-GR" dirty="0" smtClean="0">
                <a:latin typeface="+mj-lt"/>
              </a:rPr>
              <a:t>Σας ευχαριστούμε για την συνεργασία. </a:t>
            </a:r>
            <a:endParaRPr lang="el-GR" dirty="0">
              <a:latin typeface="+mj-lt"/>
            </a:endParaRPr>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9CF8137F-9F65-4525-BA7B-D4AE96899CF6}"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2</a:t>
            </a:fld>
            <a:endParaRPr lang="el-G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 ΤΑΞΗ                                                              (3)</a:t>
            </a:r>
            <a:endParaRPr lang="el-GR" dirty="0"/>
          </a:p>
        </p:txBody>
      </p:sp>
      <p:sp>
        <p:nvSpPr>
          <p:cNvPr id="3" name="2 - Θέση περιεχομένου"/>
          <p:cNvSpPr>
            <a:spLocks noGrp="1"/>
          </p:cNvSpPr>
          <p:nvPr>
            <p:ph sz="quarter" idx="1"/>
          </p:nvPr>
        </p:nvSpPr>
        <p:spPr>
          <a:xfrm>
            <a:off x="323528" y="1268760"/>
            <a:ext cx="8229600" cy="5589240"/>
          </a:xfrm>
        </p:spPr>
        <p:txBody>
          <a:bodyPr>
            <a:normAutofit fontScale="92500" lnSpcReduction="20000"/>
          </a:bodyPr>
          <a:lstStyle/>
          <a:p>
            <a:pPr>
              <a:buNone/>
            </a:pPr>
            <a:r>
              <a:rPr lang="en-US" dirty="0" smtClean="0"/>
              <a:t>   </a:t>
            </a:r>
            <a:r>
              <a:rPr lang="el-GR" dirty="0" smtClean="0">
                <a:latin typeface="+mj-lt"/>
              </a:rPr>
              <a:t>Τέλειωσε η βενζίνη σας παιδιά!!</a:t>
            </a:r>
          </a:p>
          <a:p>
            <a:pPr>
              <a:buNone/>
            </a:pPr>
            <a:r>
              <a:rPr lang="el-GR" dirty="0" smtClean="0">
                <a:latin typeface="+mj-lt"/>
              </a:rPr>
              <a:t>    Για να γεμίσει και πάλι το ρεζερβουάρ θα πρέπει να κάνετε:</a:t>
            </a:r>
          </a:p>
          <a:p>
            <a:pPr>
              <a:buNone/>
            </a:pPr>
            <a:r>
              <a:rPr lang="en-US" b="1" dirty="0" smtClean="0">
                <a:latin typeface="+mj-lt"/>
              </a:rPr>
              <a:t>   </a:t>
            </a:r>
            <a:r>
              <a:rPr lang="el-GR" b="1" dirty="0" smtClean="0">
                <a:latin typeface="+mj-lt"/>
              </a:rPr>
              <a:t>3 φορές από 10  άλματα σαν κουνελάκια </a:t>
            </a:r>
            <a:endParaRPr lang="el-GR" dirty="0" smtClean="0">
              <a:latin typeface="+mj-lt"/>
            </a:endParaRPr>
          </a:p>
          <a:p>
            <a:pPr>
              <a:buNone/>
            </a:pPr>
            <a:r>
              <a:rPr lang="el-GR" dirty="0" smtClean="0">
                <a:latin typeface="+mj-lt"/>
              </a:rPr>
              <a:t>    </a:t>
            </a:r>
            <a:r>
              <a:rPr lang="el-GR" b="1" dirty="0" smtClean="0">
                <a:latin typeface="+mj-lt"/>
              </a:rPr>
              <a:t>Πώς να το κάνετε;;;</a:t>
            </a:r>
            <a:endParaRPr lang="el-GR" dirty="0" smtClean="0">
              <a:latin typeface="+mj-lt"/>
            </a:endParaRPr>
          </a:p>
          <a:p>
            <a:pPr>
              <a:buNone/>
            </a:pPr>
            <a:r>
              <a:rPr lang="el-GR" dirty="0" smtClean="0">
                <a:latin typeface="+mj-lt"/>
              </a:rPr>
              <a:t>    ●    Σταθείτε με τα πόδια ενωμένα και ίσια πλάτη.</a:t>
            </a:r>
          </a:p>
          <a:p>
            <a:pPr>
              <a:buNone/>
            </a:pPr>
            <a:r>
              <a:rPr lang="el-GR" dirty="0" smtClean="0">
                <a:latin typeface="+mj-lt"/>
              </a:rPr>
              <a:t>    ●    Λυγίστε τα γόνατα και φέρτε και τα δύο χέρια στο κεφάλι, με τα δάχτυλα να πέφτουν προς τα εμπρός, σαν τα αυτιά  του κουνελιού</a:t>
            </a:r>
          </a:p>
          <a:p>
            <a:pPr>
              <a:buNone/>
            </a:pPr>
            <a:r>
              <a:rPr lang="el-GR" dirty="0" smtClean="0">
                <a:latin typeface="+mj-lt"/>
              </a:rPr>
              <a:t>    ●    Κάντε αλματάκια και με τα δύο πόδια με ή χωρίς μουσική, προχωρώντας μπροστά, πίσω, πλάι-πλάι. Αν θέλετε μπορείτε να χοροπηδάτε στηρίζοντας το βάρος σας μία στο ένα πόδι και μία στο άλλο.                                                             </a:t>
            </a:r>
          </a:p>
          <a:p>
            <a:pPr>
              <a:buNone/>
            </a:pPr>
            <a:r>
              <a:rPr lang="el-GR" dirty="0" smtClean="0">
                <a:latin typeface="+mj-lt"/>
              </a:rPr>
              <a:t>                                                                                         (5 λεπτά)</a:t>
            </a:r>
          </a:p>
          <a:p>
            <a:pPr algn="just">
              <a:buNone/>
            </a:pPr>
            <a:r>
              <a:rPr lang="el-GR" dirty="0" smtClean="0"/>
              <a:t>        </a:t>
            </a:r>
          </a:p>
          <a:p>
            <a:pPr>
              <a:buNone/>
            </a:pPr>
            <a:r>
              <a:rPr lang="el-GR" dirty="0" smtClean="0"/>
              <a:t>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20</a:t>
            </a:fld>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 ΤΑΞΗ                                                              (4)</a:t>
            </a:r>
            <a:endParaRPr lang="el-GR" dirty="0"/>
          </a:p>
        </p:txBody>
      </p:sp>
      <p:sp>
        <p:nvSpPr>
          <p:cNvPr id="3" name="2 - Θέση περιεχομένου"/>
          <p:cNvSpPr>
            <a:spLocks noGrp="1"/>
          </p:cNvSpPr>
          <p:nvPr>
            <p:ph sz="quarter" idx="1"/>
          </p:nvPr>
        </p:nvSpPr>
        <p:spPr>
          <a:xfrm>
            <a:off x="323528" y="1268760"/>
            <a:ext cx="8229600" cy="5040560"/>
          </a:xfrm>
        </p:spPr>
        <p:txBody>
          <a:bodyPr>
            <a:normAutofit fontScale="92500" lnSpcReduction="20000"/>
          </a:bodyPr>
          <a:lstStyle/>
          <a:p>
            <a:pPr algn="just">
              <a:buNone/>
            </a:pPr>
            <a:r>
              <a:rPr lang="el-GR" dirty="0" smtClean="0"/>
              <a:t>    </a:t>
            </a:r>
          </a:p>
          <a:p>
            <a:pPr algn="just">
              <a:buNone/>
            </a:pPr>
            <a:r>
              <a:rPr lang="el-GR" dirty="0" smtClean="0"/>
              <a:t>     </a:t>
            </a:r>
          </a:p>
          <a:p>
            <a:pPr algn="just">
              <a:buNone/>
            </a:pPr>
            <a:endParaRPr lang="el-GR" dirty="0" smtClean="0"/>
          </a:p>
          <a:p>
            <a:pPr algn="just">
              <a:buNone/>
            </a:pPr>
            <a:endParaRPr lang="el-GR" dirty="0" smtClean="0"/>
          </a:p>
          <a:p>
            <a:pPr algn="just">
              <a:buNone/>
            </a:pPr>
            <a:r>
              <a:rPr lang="el-GR" dirty="0" smtClean="0"/>
              <a:t>    </a:t>
            </a:r>
            <a:r>
              <a:rPr lang="el-GR" dirty="0" smtClean="0">
                <a:latin typeface="+mj-lt"/>
              </a:rPr>
              <a:t>Δεν πιστεύω να κουράστηκες;; </a:t>
            </a:r>
          </a:p>
          <a:p>
            <a:pPr algn="just">
              <a:buNone/>
            </a:pPr>
            <a:r>
              <a:rPr lang="el-GR" dirty="0" smtClean="0">
                <a:latin typeface="+mj-lt"/>
              </a:rPr>
              <a:t>    Τα πήγες πάρα πολύ καλά!!!</a:t>
            </a:r>
          </a:p>
          <a:p>
            <a:pPr algn="just">
              <a:buNone/>
            </a:pPr>
            <a:r>
              <a:rPr lang="el-GR" dirty="0" smtClean="0">
                <a:latin typeface="+mj-lt"/>
              </a:rPr>
              <a:t>    Μην ξεχάσεις τώρα που τελειώσαμε </a:t>
            </a:r>
            <a:r>
              <a:rPr lang="el-GR" b="1" i="1" dirty="0" smtClean="0">
                <a:latin typeface="+mj-lt"/>
              </a:rPr>
              <a:t>να πλύνεις πολύ καλά τα χέρια σου και να φας φρούτα και λαχανικά. Θα ήθελα να επαναλάβεις το μάθημα άλλη μια φορά μέσα στην εβδομάδα. </a:t>
            </a:r>
          </a:p>
          <a:p>
            <a:pPr algn="just">
              <a:buNone/>
            </a:pPr>
            <a:r>
              <a:rPr lang="el-GR" b="1" i="1" dirty="0" smtClean="0">
                <a:latin typeface="+mj-lt"/>
              </a:rPr>
              <a:t>                                                                                          ΑΝΤΙΟ!!!!</a:t>
            </a:r>
          </a:p>
          <a:p>
            <a:pPr>
              <a:buNone/>
            </a:pPr>
            <a:endParaRPr lang="el-GR" dirty="0" smtClean="0"/>
          </a:p>
          <a:p>
            <a:pPr algn="just">
              <a:buNone/>
            </a:pPr>
            <a:r>
              <a:rPr lang="el-GR" dirty="0" smtClean="0"/>
              <a:t>        </a:t>
            </a:r>
          </a:p>
          <a:p>
            <a:pPr>
              <a:buNone/>
            </a:pPr>
            <a:r>
              <a:rPr lang="el-GR" dirty="0" smtClean="0"/>
              <a:t>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21</a:t>
            </a:fld>
            <a:endParaRPr lang="el-G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 ΤΑΞΗ (Οδηγίες για τους γονείς)</a:t>
            </a:r>
            <a:endParaRPr lang="el-GR" dirty="0"/>
          </a:p>
        </p:txBody>
      </p:sp>
      <p:sp>
        <p:nvSpPr>
          <p:cNvPr id="3" name="2 - Θέση περιεχομένου"/>
          <p:cNvSpPr>
            <a:spLocks noGrp="1"/>
          </p:cNvSpPr>
          <p:nvPr>
            <p:ph sz="quarter" idx="1"/>
          </p:nvPr>
        </p:nvSpPr>
        <p:spPr>
          <a:xfrm>
            <a:off x="323528" y="1268760"/>
            <a:ext cx="8229600" cy="4680520"/>
          </a:xfrm>
        </p:spPr>
        <p:txBody>
          <a:bodyPr/>
          <a:lstStyle/>
          <a:p>
            <a:pPr>
              <a:buNone/>
            </a:pPr>
            <a:r>
              <a:rPr lang="el-GR" dirty="0" smtClean="0"/>
              <a:t>    </a:t>
            </a:r>
          </a:p>
          <a:p>
            <a:pPr algn="just">
              <a:buNone/>
            </a:pPr>
            <a:r>
              <a:rPr lang="el-GR" dirty="0" smtClean="0"/>
              <a:t>    </a:t>
            </a:r>
            <a:r>
              <a:rPr lang="el-GR" dirty="0" smtClean="0">
                <a:latin typeface="+mj-lt"/>
              </a:rPr>
              <a:t>Διαλέξτε έναν χώρο (το πιο μεγάλο δωμάτιο του σπιτιού ιδανικά) και απομακρύνετε τα επικίνδυνα αντικείμενα. Προτιμήστε ένα χώρο που να υπάρχει ξύλινο πάτωμα ή μοκέτα. Το παιδί σας άλλοτε θα μετακινείται  στο χώρο και άλλοτε θα παραμένει στατικό. Η συνολική διάρκεια δεν θα υπερβεί τα 30 λεπτά. Δώστε του, αν το επιθυμείτε, εσείς τις οδηγίες ή αφήστε το να τις διαβάσει. Η σειρά των ασκήσεων δεν είναι δεσμευτική.</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BCD43EEB-F4A4-4FF2-B61E-EE0E3525CCA8}"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22</a:t>
            </a:fld>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 ΤΑΞΗ                                                              (1)</a:t>
            </a: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23</a:t>
            </a:fld>
            <a:endParaRPr lang="el-GR" dirty="0"/>
          </a:p>
        </p:txBody>
      </p:sp>
      <p:pic>
        <p:nvPicPr>
          <p:cNvPr id="3076" name="Picture 4"/>
          <p:cNvPicPr>
            <a:picLocks noChangeAspect="1" noChangeArrowheads="1"/>
          </p:cNvPicPr>
          <p:nvPr/>
        </p:nvPicPr>
        <p:blipFill>
          <a:blip r:embed="rId3" cstate="print"/>
          <a:srcRect/>
          <a:stretch>
            <a:fillRect/>
          </a:stretch>
        </p:blipFill>
        <p:spPr bwMode="auto">
          <a:xfrm>
            <a:off x="395536" y="2132856"/>
            <a:ext cx="2016224" cy="1512168"/>
          </a:xfrm>
          <a:prstGeom prst="rect">
            <a:avLst/>
          </a:prstGeom>
          <a:noFill/>
          <a:ln w="9525">
            <a:noFill/>
            <a:miter lim="800000"/>
            <a:headEnd/>
            <a:tailEnd/>
          </a:ln>
        </p:spPr>
      </p:pic>
      <p:sp>
        <p:nvSpPr>
          <p:cNvPr id="11" name="10 - Οδοντωτό δεξιό βέλος"/>
          <p:cNvSpPr/>
          <p:nvPr/>
        </p:nvSpPr>
        <p:spPr>
          <a:xfrm>
            <a:off x="2627784" y="2708920"/>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11 - TextBox"/>
          <p:cNvSpPr txBox="1"/>
          <p:nvPr/>
        </p:nvSpPr>
        <p:spPr>
          <a:xfrm>
            <a:off x="4211960" y="2492896"/>
            <a:ext cx="2736304" cy="1200329"/>
          </a:xfrm>
          <a:prstGeom prst="rect">
            <a:avLst/>
          </a:prstGeom>
          <a:noFill/>
        </p:spPr>
        <p:txBody>
          <a:bodyPr wrap="square" rtlCol="0">
            <a:spAutoFit/>
          </a:bodyPr>
          <a:lstStyle/>
          <a:p>
            <a:r>
              <a:rPr lang="el-GR" dirty="0" smtClean="0">
                <a:latin typeface="+mj-lt"/>
              </a:rPr>
              <a:t>Τρέξε επί τόπου ή αν σου επιτρέπει ο χώρος σου τρέξε σε αυτόν για 5 λεπτά </a:t>
            </a:r>
            <a:endParaRPr lang="el-GR" dirty="0">
              <a:latin typeface="+mj-lt"/>
            </a:endParaRPr>
          </a:p>
        </p:txBody>
      </p:sp>
      <p:pic>
        <p:nvPicPr>
          <p:cNvPr id="3077" name="Picture 5"/>
          <p:cNvPicPr>
            <a:picLocks noGrp="1" noChangeAspect="1" noChangeArrowheads="1"/>
          </p:cNvPicPr>
          <p:nvPr>
            <p:ph sz="quarter" idx="1"/>
          </p:nvPr>
        </p:nvPicPr>
        <p:blipFill>
          <a:blip r:embed="rId4" cstate="print"/>
          <a:srcRect/>
          <a:stretch>
            <a:fillRect/>
          </a:stretch>
        </p:blipFill>
        <p:spPr bwMode="auto">
          <a:xfrm>
            <a:off x="395536" y="4221088"/>
            <a:ext cx="2880320" cy="1334000"/>
          </a:xfrm>
          <a:prstGeom prst="rect">
            <a:avLst/>
          </a:prstGeom>
          <a:noFill/>
          <a:ln w="9525">
            <a:noFill/>
            <a:miter lim="800000"/>
            <a:headEnd/>
            <a:tailEnd/>
          </a:ln>
        </p:spPr>
      </p:pic>
      <p:sp>
        <p:nvSpPr>
          <p:cNvPr id="14" name="13 - Οδοντωτό δεξιό βέλος"/>
          <p:cNvSpPr/>
          <p:nvPr/>
        </p:nvSpPr>
        <p:spPr>
          <a:xfrm>
            <a:off x="3923928" y="4725144"/>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5" name="14 - TextBox"/>
          <p:cNvSpPr txBox="1"/>
          <p:nvPr/>
        </p:nvSpPr>
        <p:spPr>
          <a:xfrm>
            <a:off x="5292080" y="4437112"/>
            <a:ext cx="2736304" cy="646331"/>
          </a:xfrm>
          <a:prstGeom prst="rect">
            <a:avLst/>
          </a:prstGeom>
          <a:noFill/>
        </p:spPr>
        <p:txBody>
          <a:bodyPr wrap="square" rtlCol="0">
            <a:spAutoFit/>
          </a:bodyPr>
          <a:lstStyle/>
          <a:p>
            <a:r>
              <a:rPr lang="el-GR" dirty="0" smtClean="0">
                <a:latin typeface="+mj-lt"/>
              </a:rPr>
              <a:t>Κάνε 3 σετ από 10 κάμψεις (</a:t>
            </a:r>
            <a:r>
              <a:rPr lang="en-US" dirty="0" smtClean="0">
                <a:latin typeface="+mj-lt"/>
              </a:rPr>
              <a:t>push – ups)</a:t>
            </a:r>
            <a:endParaRPr lang="el-GR" dirty="0">
              <a:latin typeface="+mj-lt"/>
            </a:endParaRPr>
          </a:p>
        </p:txBody>
      </p:sp>
      <p:sp>
        <p:nvSpPr>
          <p:cNvPr id="16" name="15 - TextBox"/>
          <p:cNvSpPr txBox="1"/>
          <p:nvPr/>
        </p:nvSpPr>
        <p:spPr>
          <a:xfrm>
            <a:off x="467544" y="1268760"/>
            <a:ext cx="8064896" cy="461665"/>
          </a:xfrm>
          <a:prstGeom prst="rect">
            <a:avLst/>
          </a:prstGeom>
          <a:noFill/>
        </p:spPr>
        <p:txBody>
          <a:bodyPr wrap="square" rtlCol="0">
            <a:spAutoFit/>
          </a:bodyPr>
          <a:lstStyle/>
          <a:p>
            <a:r>
              <a:rPr lang="el-GR" sz="2400" b="1" dirty="0" smtClean="0">
                <a:latin typeface="+mj-lt"/>
              </a:rPr>
              <a:t>Θέμα: Κίνηση – Ενδυνάμωση - Διατάσεις</a:t>
            </a:r>
            <a:endParaRPr lang="el-GR" sz="2400" b="1" dirty="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 ΤΑΞΗ                                                              (2)</a:t>
            </a: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24</a:t>
            </a:fld>
            <a:endParaRPr lang="el-GR" dirty="0"/>
          </a:p>
        </p:txBody>
      </p:sp>
      <p:sp>
        <p:nvSpPr>
          <p:cNvPr id="11" name="10 - Οδοντωτό δεξιό βέλος"/>
          <p:cNvSpPr/>
          <p:nvPr/>
        </p:nvSpPr>
        <p:spPr>
          <a:xfrm>
            <a:off x="2771800" y="2708920"/>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11 - TextBox"/>
          <p:cNvSpPr txBox="1"/>
          <p:nvPr/>
        </p:nvSpPr>
        <p:spPr>
          <a:xfrm>
            <a:off x="4211960" y="2492896"/>
            <a:ext cx="2736304" cy="646331"/>
          </a:xfrm>
          <a:prstGeom prst="rect">
            <a:avLst/>
          </a:prstGeom>
          <a:noFill/>
        </p:spPr>
        <p:txBody>
          <a:bodyPr wrap="square" rtlCol="0">
            <a:spAutoFit/>
          </a:bodyPr>
          <a:lstStyle/>
          <a:p>
            <a:r>
              <a:rPr lang="el-GR" dirty="0" smtClean="0">
                <a:latin typeface="+mj-lt"/>
              </a:rPr>
              <a:t>Κάνε 3 σετ από 10 καθίσματα </a:t>
            </a:r>
            <a:endParaRPr lang="el-GR" dirty="0">
              <a:latin typeface="+mj-lt"/>
            </a:endParaRPr>
          </a:p>
        </p:txBody>
      </p:sp>
      <p:sp>
        <p:nvSpPr>
          <p:cNvPr id="14" name="13 - Οδοντωτό δεξιό βέλος"/>
          <p:cNvSpPr/>
          <p:nvPr/>
        </p:nvSpPr>
        <p:spPr>
          <a:xfrm>
            <a:off x="3923928" y="4725144"/>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5" name="14 - TextBox"/>
          <p:cNvSpPr txBox="1"/>
          <p:nvPr/>
        </p:nvSpPr>
        <p:spPr>
          <a:xfrm>
            <a:off x="5292080" y="4437112"/>
            <a:ext cx="2736304" cy="646331"/>
          </a:xfrm>
          <a:prstGeom prst="rect">
            <a:avLst/>
          </a:prstGeom>
          <a:noFill/>
        </p:spPr>
        <p:txBody>
          <a:bodyPr wrap="square" rtlCol="0">
            <a:spAutoFit/>
          </a:bodyPr>
          <a:lstStyle/>
          <a:p>
            <a:r>
              <a:rPr lang="el-GR" dirty="0" smtClean="0">
                <a:latin typeface="+mj-lt"/>
              </a:rPr>
              <a:t>Κάνε 3 σετ από 10 κοιλιακούς </a:t>
            </a:r>
            <a:endParaRPr lang="el-GR" dirty="0">
              <a:latin typeface="+mj-lt"/>
            </a:endParaRPr>
          </a:p>
        </p:txBody>
      </p:sp>
      <p:pic>
        <p:nvPicPr>
          <p:cNvPr id="4098" name="Picture 2"/>
          <p:cNvPicPr>
            <a:picLocks noChangeAspect="1" noChangeArrowheads="1"/>
          </p:cNvPicPr>
          <p:nvPr/>
        </p:nvPicPr>
        <p:blipFill>
          <a:blip r:embed="rId3" cstate="print"/>
          <a:srcRect/>
          <a:stretch>
            <a:fillRect/>
          </a:stretch>
        </p:blipFill>
        <p:spPr bwMode="auto">
          <a:xfrm>
            <a:off x="683568" y="1844823"/>
            <a:ext cx="2279526" cy="2016225"/>
          </a:xfrm>
          <a:prstGeom prst="rect">
            <a:avLst/>
          </a:prstGeom>
          <a:noFill/>
          <a:ln w="9525">
            <a:noFill/>
            <a:miter lim="800000"/>
            <a:headEnd/>
            <a:tailEnd/>
          </a:ln>
        </p:spPr>
      </p:pic>
      <p:pic>
        <p:nvPicPr>
          <p:cNvPr id="4099" name="Picture 3"/>
          <p:cNvPicPr>
            <a:picLocks noGrp="1" noChangeAspect="1" noChangeArrowheads="1"/>
          </p:cNvPicPr>
          <p:nvPr>
            <p:ph sz="quarter" idx="1"/>
          </p:nvPr>
        </p:nvPicPr>
        <p:blipFill>
          <a:blip r:embed="rId4" cstate="print"/>
          <a:srcRect/>
          <a:stretch>
            <a:fillRect/>
          </a:stretch>
        </p:blipFill>
        <p:spPr bwMode="auto">
          <a:xfrm>
            <a:off x="778755" y="4221163"/>
            <a:ext cx="2114378" cy="1333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 ΤΑΞΗ                                                              (3)</a:t>
            </a: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25</a:t>
            </a:fld>
            <a:endParaRPr lang="el-GR" dirty="0"/>
          </a:p>
        </p:txBody>
      </p:sp>
      <p:sp>
        <p:nvSpPr>
          <p:cNvPr id="11" name="10 - Οδοντωτό δεξιό βέλος"/>
          <p:cNvSpPr/>
          <p:nvPr/>
        </p:nvSpPr>
        <p:spPr>
          <a:xfrm>
            <a:off x="2771800" y="2708920"/>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11 - TextBox"/>
          <p:cNvSpPr txBox="1"/>
          <p:nvPr/>
        </p:nvSpPr>
        <p:spPr>
          <a:xfrm>
            <a:off x="4211960" y="2492896"/>
            <a:ext cx="2736304" cy="646331"/>
          </a:xfrm>
          <a:prstGeom prst="rect">
            <a:avLst/>
          </a:prstGeom>
          <a:noFill/>
        </p:spPr>
        <p:txBody>
          <a:bodyPr wrap="square" rtlCol="0">
            <a:spAutoFit/>
          </a:bodyPr>
          <a:lstStyle/>
          <a:p>
            <a:r>
              <a:rPr lang="el-GR" dirty="0" smtClean="0">
                <a:latin typeface="+mj-lt"/>
              </a:rPr>
              <a:t>Κάνε 3 σετ από 10 αλματάκια</a:t>
            </a:r>
            <a:endParaRPr lang="el-GR" dirty="0">
              <a:latin typeface="+mj-lt"/>
            </a:endParaRPr>
          </a:p>
        </p:txBody>
      </p:sp>
      <p:sp>
        <p:nvSpPr>
          <p:cNvPr id="14" name="13 - Οδοντωτό δεξιό βέλος"/>
          <p:cNvSpPr/>
          <p:nvPr/>
        </p:nvSpPr>
        <p:spPr>
          <a:xfrm>
            <a:off x="3059832" y="4725144"/>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5" name="14 - TextBox"/>
          <p:cNvSpPr txBox="1"/>
          <p:nvPr/>
        </p:nvSpPr>
        <p:spPr>
          <a:xfrm>
            <a:off x="4644008" y="4581128"/>
            <a:ext cx="2736304" cy="369332"/>
          </a:xfrm>
          <a:prstGeom prst="rect">
            <a:avLst/>
          </a:prstGeom>
          <a:noFill/>
        </p:spPr>
        <p:txBody>
          <a:bodyPr wrap="square" rtlCol="0">
            <a:spAutoFit/>
          </a:bodyPr>
          <a:lstStyle/>
          <a:p>
            <a:r>
              <a:rPr lang="el-GR" dirty="0" smtClean="0">
                <a:latin typeface="+mj-lt"/>
              </a:rPr>
              <a:t>Κάνε 30΄΄ γόνατα ψηλά </a:t>
            </a:r>
            <a:endParaRPr lang="el-GR" dirty="0">
              <a:latin typeface="+mj-lt"/>
            </a:endParaRPr>
          </a:p>
        </p:txBody>
      </p:sp>
      <p:pic>
        <p:nvPicPr>
          <p:cNvPr id="5122" name="Picture 2"/>
          <p:cNvPicPr>
            <a:picLocks noChangeAspect="1" noChangeArrowheads="1"/>
          </p:cNvPicPr>
          <p:nvPr/>
        </p:nvPicPr>
        <p:blipFill>
          <a:blip r:embed="rId3" cstate="print"/>
          <a:srcRect/>
          <a:stretch>
            <a:fillRect/>
          </a:stretch>
        </p:blipFill>
        <p:spPr bwMode="auto">
          <a:xfrm>
            <a:off x="467545" y="1700809"/>
            <a:ext cx="2088232" cy="1944216"/>
          </a:xfrm>
          <a:prstGeom prst="rect">
            <a:avLst/>
          </a:prstGeom>
          <a:noFill/>
          <a:ln w="9525">
            <a:noFill/>
            <a:miter lim="800000"/>
            <a:headEnd/>
            <a:tailEnd/>
          </a:ln>
        </p:spPr>
      </p:pic>
      <p:pic>
        <p:nvPicPr>
          <p:cNvPr id="5123" name="Picture 3"/>
          <p:cNvPicPr>
            <a:picLocks noGrp="1" noChangeAspect="1" noChangeArrowheads="1"/>
          </p:cNvPicPr>
          <p:nvPr>
            <p:ph sz="quarter" idx="1"/>
          </p:nvPr>
        </p:nvPicPr>
        <p:blipFill>
          <a:blip r:embed="rId4" cstate="print"/>
          <a:srcRect/>
          <a:stretch>
            <a:fillRect/>
          </a:stretch>
        </p:blipFill>
        <p:spPr bwMode="auto">
          <a:xfrm>
            <a:off x="827584" y="3861048"/>
            <a:ext cx="1533499" cy="19442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 ΤΑΞΗ                                                              (4)</a:t>
            </a: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26</a:t>
            </a:fld>
            <a:endParaRPr lang="el-GR" dirty="0"/>
          </a:p>
        </p:txBody>
      </p:sp>
      <p:sp>
        <p:nvSpPr>
          <p:cNvPr id="11" name="10 - Οδοντωτό δεξιό βέλος"/>
          <p:cNvSpPr/>
          <p:nvPr/>
        </p:nvSpPr>
        <p:spPr>
          <a:xfrm>
            <a:off x="2987824" y="2708920"/>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11 - TextBox"/>
          <p:cNvSpPr txBox="1"/>
          <p:nvPr/>
        </p:nvSpPr>
        <p:spPr>
          <a:xfrm>
            <a:off x="4211960" y="2492896"/>
            <a:ext cx="2736304" cy="923330"/>
          </a:xfrm>
          <a:prstGeom prst="rect">
            <a:avLst/>
          </a:prstGeom>
          <a:noFill/>
        </p:spPr>
        <p:txBody>
          <a:bodyPr wrap="square" rtlCol="0">
            <a:spAutoFit/>
          </a:bodyPr>
          <a:lstStyle/>
          <a:p>
            <a:r>
              <a:rPr lang="el-GR" dirty="0" smtClean="0">
                <a:latin typeface="+mj-lt"/>
              </a:rPr>
              <a:t>Κάνε «πεταλούδα» μετρώντας αργά μέχρι το 15</a:t>
            </a:r>
            <a:endParaRPr lang="el-GR" dirty="0">
              <a:latin typeface="+mj-lt"/>
            </a:endParaRPr>
          </a:p>
        </p:txBody>
      </p:sp>
      <p:sp>
        <p:nvSpPr>
          <p:cNvPr id="14" name="13 - Οδοντωτό δεξιό βέλος"/>
          <p:cNvSpPr/>
          <p:nvPr/>
        </p:nvSpPr>
        <p:spPr>
          <a:xfrm>
            <a:off x="3059832" y="4725144"/>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5" name="14 - TextBox"/>
          <p:cNvSpPr txBox="1"/>
          <p:nvPr/>
        </p:nvSpPr>
        <p:spPr>
          <a:xfrm>
            <a:off x="4644008" y="4581128"/>
            <a:ext cx="2736304" cy="923330"/>
          </a:xfrm>
          <a:prstGeom prst="rect">
            <a:avLst/>
          </a:prstGeom>
          <a:noFill/>
        </p:spPr>
        <p:txBody>
          <a:bodyPr wrap="square" rtlCol="0">
            <a:spAutoFit/>
          </a:bodyPr>
          <a:lstStyle/>
          <a:p>
            <a:r>
              <a:rPr lang="el-GR" dirty="0" smtClean="0">
                <a:latin typeface="+mj-lt"/>
              </a:rPr>
              <a:t>Κάνε διάταση στο κάθε σου πόδι </a:t>
            </a:r>
            <a:r>
              <a:rPr lang="el-GR" dirty="0" smtClean="0"/>
              <a:t>μετρώντας αργά μέχρι το 15</a:t>
            </a:r>
            <a:endParaRPr lang="el-GR" dirty="0">
              <a:latin typeface="+mj-lt"/>
            </a:endParaRPr>
          </a:p>
        </p:txBody>
      </p:sp>
      <p:pic>
        <p:nvPicPr>
          <p:cNvPr id="6146" name="Picture 2"/>
          <p:cNvPicPr>
            <a:picLocks noChangeAspect="1" noChangeArrowheads="1"/>
          </p:cNvPicPr>
          <p:nvPr/>
        </p:nvPicPr>
        <p:blipFill>
          <a:blip r:embed="rId3" cstate="print"/>
          <a:srcRect/>
          <a:stretch>
            <a:fillRect/>
          </a:stretch>
        </p:blipFill>
        <p:spPr bwMode="auto">
          <a:xfrm>
            <a:off x="251520" y="1700808"/>
            <a:ext cx="2505075" cy="2019300"/>
          </a:xfrm>
          <a:prstGeom prst="rect">
            <a:avLst/>
          </a:prstGeom>
          <a:noFill/>
          <a:ln w="9525">
            <a:noFill/>
            <a:miter lim="800000"/>
            <a:headEnd/>
            <a:tailEnd/>
          </a:ln>
        </p:spPr>
      </p:pic>
      <p:pic>
        <p:nvPicPr>
          <p:cNvPr id="6147" name="Picture 3"/>
          <p:cNvPicPr>
            <a:picLocks noGrp="1" noChangeAspect="1" noChangeArrowheads="1"/>
          </p:cNvPicPr>
          <p:nvPr>
            <p:ph sz="quarter" idx="1"/>
          </p:nvPr>
        </p:nvPicPr>
        <p:blipFill>
          <a:blip r:embed="rId4" cstate="print"/>
          <a:srcRect/>
          <a:stretch>
            <a:fillRect/>
          </a:stretch>
        </p:blipFill>
        <p:spPr bwMode="auto">
          <a:xfrm>
            <a:off x="955189" y="3860800"/>
            <a:ext cx="1456571" cy="1944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 ΤΑΞΗ                                                              (5)</a:t>
            </a: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27</a:t>
            </a:fld>
            <a:endParaRPr lang="el-GR" dirty="0"/>
          </a:p>
        </p:txBody>
      </p:sp>
      <p:sp>
        <p:nvSpPr>
          <p:cNvPr id="11" name="10 - Οδοντωτό δεξιό βέλος"/>
          <p:cNvSpPr/>
          <p:nvPr/>
        </p:nvSpPr>
        <p:spPr>
          <a:xfrm>
            <a:off x="3707904" y="2780928"/>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11 - TextBox"/>
          <p:cNvSpPr txBox="1"/>
          <p:nvPr/>
        </p:nvSpPr>
        <p:spPr>
          <a:xfrm>
            <a:off x="5364088" y="2780928"/>
            <a:ext cx="2736304" cy="369332"/>
          </a:xfrm>
          <a:prstGeom prst="rect">
            <a:avLst/>
          </a:prstGeom>
          <a:noFill/>
        </p:spPr>
        <p:txBody>
          <a:bodyPr wrap="square" rtlCol="0">
            <a:spAutoFit/>
          </a:bodyPr>
          <a:lstStyle/>
          <a:p>
            <a:r>
              <a:rPr lang="el-GR" dirty="0" smtClean="0">
                <a:latin typeface="+mj-lt"/>
              </a:rPr>
              <a:t>Κάνε «σανίδα» για 30΄΄</a:t>
            </a:r>
            <a:endParaRPr lang="el-GR" dirty="0">
              <a:latin typeface="+mj-lt"/>
            </a:endParaRPr>
          </a:p>
        </p:txBody>
      </p:sp>
      <p:sp>
        <p:nvSpPr>
          <p:cNvPr id="14" name="13 - Οδοντωτό δεξιό βέλος"/>
          <p:cNvSpPr/>
          <p:nvPr/>
        </p:nvSpPr>
        <p:spPr>
          <a:xfrm>
            <a:off x="3059832" y="4725144"/>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5" name="14 - TextBox"/>
          <p:cNvSpPr txBox="1"/>
          <p:nvPr/>
        </p:nvSpPr>
        <p:spPr>
          <a:xfrm>
            <a:off x="4644008" y="4581128"/>
            <a:ext cx="2736304" cy="923330"/>
          </a:xfrm>
          <a:prstGeom prst="rect">
            <a:avLst/>
          </a:prstGeom>
          <a:noFill/>
        </p:spPr>
        <p:txBody>
          <a:bodyPr wrap="square" rtlCol="0">
            <a:spAutoFit/>
          </a:bodyPr>
          <a:lstStyle/>
          <a:p>
            <a:r>
              <a:rPr lang="el-GR" dirty="0" smtClean="0">
                <a:latin typeface="+mj-lt"/>
              </a:rPr>
              <a:t>Κάνε 10 αλματάκια προς τα εμπρός με τα πόδια ενωμένα</a:t>
            </a:r>
            <a:endParaRPr lang="el-GR" dirty="0">
              <a:latin typeface="+mj-lt"/>
            </a:endParaRPr>
          </a:p>
        </p:txBody>
      </p:sp>
      <p:pic>
        <p:nvPicPr>
          <p:cNvPr id="7170" name="Picture 2"/>
          <p:cNvPicPr>
            <a:picLocks noChangeAspect="1" noChangeArrowheads="1"/>
          </p:cNvPicPr>
          <p:nvPr/>
        </p:nvPicPr>
        <p:blipFill>
          <a:blip r:embed="rId3" cstate="print"/>
          <a:srcRect/>
          <a:stretch>
            <a:fillRect/>
          </a:stretch>
        </p:blipFill>
        <p:spPr bwMode="auto">
          <a:xfrm>
            <a:off x="323528" y="2060848"/>
            <a:ext cx="2990850" cy="1438275"/>
          </a:xfrm>
          <a:prstGeom prst="rect">
            <a:avLst/>
          </a:prstGeom>
          <a:noFill/>
          <a:ln w="9525">
            <a:noFill/>
            <a:miter lim="800000"/>
            <a:headEnd/>
            <a:tailEnd/>
          </a:ln>
        </p:spPr>
      </p:pic>
      <p:pic>
        <p:nvPicPr>
          <p:cNvPr id="7171" name="Picture 3"/>
          <p:cNvPicPr>
            <a:picLocks noGrp="1" noChangeAspect="1" noChangeArrowheads="1"/>
          </p:cNvPicPr>
          <p:nvPr>
            <p:ph sz="quarter" idx="1"/>
          </p:nvPr>
        </p:nvPicPr>
        <p:blipFill>
          <a:blip r:embed="rId4" cstate="print"/>
          <a:srcRect/>
          <a:stretch>
            <a:fillRect/>
          </a:stretch>
        </p:blipFill>
        <p:spPr bwMode="auto">
          <a:xfrm>
            <a:off x="955674" y="3789040"/>
            <a:ext cx="1816125" cy="18955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Ε΄ ΤΑΞΗ                                                              (6)</a:t>
            </a:r>
            <a:endParaRPr lang="el-GR" dirty="0"/>
          </a:p>
        </p:txBody>
      </p:sp>
      <p:sp>
        <p:nvSpPr>
          <p:cNvPr id="3" name="2 - Θέση περιεχομένου"/>
          <p:cNvSpPr>
            <a:spLocks noGrp="1"/>
          </p:cNvSpPr>
          <p:nvPr>
            <p:ph sz="quarter" idx="1"/>
          </p:nvPr>
        </p:nvSpPr>
        <p:spPr>
          <a:xfrm>
            <a:off x="323528" y="1268760"/>
            <a:ext cx="8229600" cy="5040560"/>
          </a:xfrm>
        </p:spPr>
        <p:txBody>
          <a:bodyPr>
            <a:normAutofit fontScale="92500" lnSpcReduction="20000"/>
          </a:bodyPr>
          <a:lstStyle/>
          <a:p>
            <a:pPr algn="just">
              <a:buNone/>
            </a:pPr>
            <a:r>
              <a:rPr lang="el-GR" dirty="0" smtClean="0"/>
              <a:t>    </a:t>
            </a:r>
          </a:p>
          <a:p>
            <a:pPr algn="just">
              <a:buNone/>
            </a:pPr>
            <a:r>
              <a:rPr lang="el-GR" dirty="0" smtClean="0"/>
              <a:t>     </a:t>
            </a:r>
          </a:p>
          <a:p>
            <a:pPr algn="just">
              <a:buNone/>
            </a:pPr>
            <a:endParaRPr lang="el-GR" dirty="0" smtClean="0"/>
          </a:p>
          <a:p>
            <a:pPr algn="just">
              <a:buNone/>
            </a:pPr>
            <a:endParaRPr lang="el-GR" dirty="0" smtClean="0"/>
          </a:p>
          <a:p>
            <a:pPr algn="just">
              <a:buNone/>
            </a:pPr>
            <a:r>
              <a:rPr lang="el-GR" dirty="0" smtClean="0"/>
              <a:t>    </a:t>
            </a:r>
            <a:r>
              <a:rPr lang="el-GR" dirty="0" smtClean="0">
                <a:latin typeface="+mj-lt"/>
              </a:rPr>
              <a:t>Δεν πιστεύω να κουράστηκες;; </a:t>
            </a:r>
          </a:p>
          <a:p>
            <a:pPr algn="just">
              <a:buNone/>
            </a:pPr>
            <a:r>
              <a:rPr lang="el-GR" dirty="0" smtClean="0">
                <a:latin typeface="+mj-lt"/>
              </a:rPr>
              <a:t>    Τα πήγες πάρα πολύ καλά!!!</a:t>
            </a:r>
          </a:p>
          <a:p>
            <a:pPr algn="just">
              <a:buNone/>
            </a:pPr>
            <a:r>
              <a:rPr lang="el-GR" dirty="0" smtClean="0">
                <a:latin typeface="+mj-lt"/>
              </a:rPr>
              <a:t>    Μην ξεχάσεις τώρα που τελειώσαμε </a:t>
            </a:r>
            <a:r>
              <a:rPr lang="el-GR" b="1" i="1" dirty="0" smtClean="0">
                <a:latin typeface="+mj-lt"/>
              </a:rPr>
              <a:t>να πλύνεις πολύ καλά τα χέρια σου και να φας φρούτα και λαχανικά. Θα ήθελα να επαναλαμβάνεις τις ασκήσεις κάθε μέρα αν μπορείς!!</a:t>
            </a:r>
          </a:p>
          <a:p>
            <a:pPr algn="just">
              <a:buNone/>
            </a:pPr>
            <a:r>
              <a:rPr lang="el-GR" b="1" i="1" dirty="0" smtClean="0">
                <a:latin typeface="+mj-lt"/>
              </a:rPr>
              <a:t>                                                                                          ΑΝΤΙΟ!!!!</a:t>
            </a:r>
          </a:p>
          <a:p>
            <a:pPr>
              <a:buNone/>
            </a:pPr>
            <a:endParaRPr lang="el-GR" dirty="0" smtClean="0"/>
          </a:p>
          <a:p>
            <a:pPr algn="just">
              <a:buNone/>
            </a:pPr>
            <a:r>
              <a:rPr lang="el-GR" dirty="0" smtClean="0"/>
              <a:t>        </a:t>
            </a:r>
          </a:p>
          <a:p>
            <a:pPr>
              <a:buNone/>
            </a:pPr>
            <a:r>
              <a:rPr lang="el-GR" dirty="0" smtClean="0"/>
              <a:t>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28</a:t>
            </a:fld>
            <a:endParaRPr lang="el-G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 ΤΑΞΗ (Οδηγίες για τους γονείς)</a:t>
            </a:r>
            <a:endParaRPr lang="el-GR" dirty="0"/>
          </a:p>
        </p:txBody>
      </p:sp>
      <p:sp>
        <p:nvSpPr>
          <p:cNvPr id="3" name="2 - Θέση περιεχομένου"/>
          <p:cNvSpPr>
            <a:spLocks noGrp="1"/>
          </p:cNvSpPr>
          <p:nvPr>
            <p:ph sz="quarter" idx="1"/>
          </p:nvPr>
        </p:nvSpPr>
        <p:spPr>
          <a:xfrm>
            <a:off x="323528" y="1268760"/>
            <a:ext cx="8229600" cy="4680520"/>
          </a:xfrm>
        </p:spPr>
        <p:txBody>
          <a:bodyPr/>
          <a:lstStyle/>
          <a:p>
            <a:pPr>
              <a:buNone/>
            </a:pPr>
            <a:r>
              <a:rPr lang="el-GR" dirty="0" smtClean="0"/>
              <a:t>    </a:t>
            </a:r>
          </a:p>
          <a:p>
            <a:pPr algn="just">
              <a:buNone/>
            </a:pPr>
            <a:r>
              <a:rPr lang="el-GR" dirty="0" smtClean="0">
                <a:latin typeface="+mj-lt"/>
              </a:rPr>
              <a:t>    Διαλέξτε έναν χώρο (το πιο μεγάλο δωμάτιο του σπιτιού ιδανικά) και απομακρύνετε τα επικίνδυνα αντικείμενα. Προτιμήστε ένα χώρο που να υπάρχει ξύλινο πάτωμα ή μοκέτα. Το παιδί σας άλλοτε θα μετακινείται  στο χώρο και άλλοτε θα παραμένει στατικό. Η συνολική διάρκεια δεν θα υπερβεί τα 30 λεπτά. Δώστε του, αν το επιθυμείτε, εσείς τις οδηγίες ή αφήστε το να τις διαβάσει. Η σειρά των ασκήσεων δεν είναι δεσμευτική.</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BCD43EEB-F4A4-4FF2-B61E-EE0E3525CCA8}"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29</a:t>
            </a:fld>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Τι είναι η Ασύγχρονη εκπαίδευση</a:t>
            </a:r>
            <a:endParaRPr lang="el-GR" dirty="0"/>
          </a:p>
        </p:txBody>
      </p:sp>
      <p:sp>
        <p:nvSpPr>
          <p:cNvPr id="3" name="2 - Θέση περιεχομένου"/>
          <p:cNvSpPr>
            <a:spLocks noGrp="1"/>
          </p:cNvSpPr>
          <p:nvPr>
            <p:ph sz="quarter" idx="1"/>
          </p:nvPr>
        </p:nvSpPr>
        <p:spPr>
          <a:xfrm>
            <a:off x="323528" y="1920240"/>
            <a:ext cx="8229600" cy="4461088"/>
          </a:xfrm>
        </p:spPr>
        <p:txBody>
          <a:bodyPr/>
          <a:lstStyle/>
          <a:p>
            <a:pPr algn="just">
              <a:buNone/>
            </a:pPr>
            <a:r>
              <a:rPr lang="en-US" dirty="0" smtClean="0">
                <a:latin typeface="+mj-lt"/>
              </a:rPr>
              <a:t>   </a:t>
            </a:r>
            <a:r>
              <a:rPr lang="el-GR" dirty="0" smtClean="0">
                <a:latin typeface="+mj-lt"/>
              </a:rPr>
              <a:t>Η </a:t>
            </a:r>
            <a:r>
              <a:rPr lang="el-GR" b="1" i="1" dirty="0" smtClean="0">
                <a:solidFill>
                  <a:schemeClr val="accent2"/>
                </a:solidFill>
                <a:latin typeface="+mj-lt"/>
              </a:rPr>
              <a:t>Ασύγχρονη Εκπαίδευση</a:t>
            </a:r>
            <a:r>
              <a:rPr lang="el-GR" dirty="0" smtClean="0">
                <a:solidFill>
                  <a:schemeClr val="accent2"/>
                </a:solidFill>
                <a:latin typeface="+mj-lt"/>
              </a:rPr>
              <a:t> </a:t>
            </a:r>
            <a:r>
              <a:rPr lang="el-GR" dirty="0" smtClean="0">
                <a:latin typeface="+mj-lt"/>
              </a:rPr>
              <a:t>είναι μια μέθοδος εκπαίδευσης που δεν απαιτεί την ταυτόχρονη συμμετοχή των μαθητών και των καθηγητών Φυσικής Αγωγής. Οι μαθητές βρίσκονται στον χώρο τους σε μια άλλη χρονική στιγμή, επιλέγοντας μόνοι τους ή με την βοήθεια των γονιών τους το προσωπικό τους εκπαιδευτικό χρονικό πλαίσιο για να υλοποιήσουν τις προτεινόμενες δράσεις.</a:t>
            </a:r>
          </a:p>
          <a:p>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0644A327-2231-4213-A646-3DF475AA8536}"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3</a:t>
            </a:fld>
            <a:endParaRPr lang="el-G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 ΤΑΞΗ                                                              (1)</a:t>
            </a: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30</a:t>
            </a:fld>
            <a:endParaRPr lang="el-GR" dirty="0"/>
          </a:p>
        </p:txBody>
      </p:sp>
      <p:pic>
        <p:nvPicPr>
          <p:cNvPr id="3076" name="Picture 4"/>
          <p:cNvPicPr>
            <a:picLocks noChangeAspect="1" noChangeArrowheads="1"/>
          </p:cNvPicPr>
          <p:nvPr/>
        </p:nvPicPr>
        <p:blipFill>
          <a:blip r:embed="rId3" cstate="print"/>
          <a:srcRect/>
          <a:stretch>
            <a:fillRect/>
          </a:stretch>
        </p:blipFill>
        <p:spPr bwMode="auto">
          <a:xfrm>
            <a:off x="395536" y="2132856"/>
            <a:ext cx="2016224" cy="1512168"/>
          </a:xfrm>
          <a:prstGeom prst="rect">
            <a:avLst/>
          </a:prstGeom>
          <a:noFill/>
          <a:ln w="9525">
            <a:noFill/>
            <a:miter lim="800000"/>
            <a:headEnd/>
            <a:tailEnd/>
          </a:ln>
        </p:spPr>
      </p:pic>
      <p:sp>
        <p:nvSpPr>
          <p:cNvPr id="11" name="10 - Οδοντωτό δεξιό βέλος"/>
          <p:cNvSpPr/>
          <p:nvPr/>
        </p:nvSpPr>
        <p:spPr>
          <a:xfrm>
            <a:off x="2627784" y="2708920"/>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11 - TextBox"/>
          <p:cNvSpPr txBox="1"/>
          <p:nvPr/>
        </p:nvSpPr>
        <p:spPr>
          <a:xfrm>
            <a:off x="4211960" y="2492896"/>
            <a:ext cx="2736304" cy="1200329"/>
          </a:xfrm>
          <a:prstGeom prst="rect">
            <a:avLst/>
          </a:prstGeom>
          <a:noFill/>
        </p:spPr>
        <p:txBody>
          <a:bodyPr wrap="square" rtlCol="0">
            <a:spAutoFit/>
          </a:bodyPr>
          <a:lstStyle/>
          <a:p>
            <a:r>
              <a:rPr lang="el-GR" dirty="0" smtClean="0">
                <a:latin typeface="+mj-lt"/>
              </a:rPr>
              <a:t>Τρέξε επί τόπου ή αν σου επιτρέπει ο χώρος σου τρέξε σε αυτόν για 5 λεπτά </a:t>
            </a:r>
            <a:endParaRPr lang="el-GR" dirty="0">
              <a:latin typeface="+mj-lt"/>
            </a:endParaRPr>
          </a:p>
        </p:txBody>
      </p:sp>
      <p:pic>
        <p:nvPicPr>
          <p:cNvPr id="3077" name="Picture 5"/>
          <p:cNvPicPr>
            <a:picLocks noGrp="1" noChangeAspect="1" noChangeArrowheads="1"/>
          </p:cNvPicPr>
          <p:nvPr>
            <p:ph sz="quarter" idx="1"/>
          </p:nvPr>
        </p:nvPicPr>
        <p:blipFill>
          <a:blip r:embed="rId4" cstate="print"/>
          <a:srcRect/>
          <a:stretch>
            <a:fillRect/>
          </a:stretch>
        </p:blipFill>
        <p:spPr bwMode="auto">
          <a:xfrm>
            <a:off x="395536" y="4221088"/>
            <a:ext cx="2880320" cy="1334000"/>
          </a:xfrm>
          <a:prstGeom prst="rect">
            <a:avLst/>
          </a:prstGeom>
          <a:noFill/>
          <a:ln w="9525">
            <a:noFill/>
            <a:miter lim="800000"/>
            <a:headEnd/>
            <a:tailEnd/>
          </a:ln>
        </p:spPr>
      </p:pic>
      <p:sp>
        <p:nvSpPr>
          <p:cNvPr id="14" name="13 - Οδοντωτό δεξιό βέλος"/>
          <p:cNvSpPr/>
          <p:nvPr/>
        </p:nvSpPr>
        <p:spPr>
          <a:xfrm>
            <a:off x="3923928" y="4725144"/>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5" name="14 - TextBox"/>
          <p:cNvSpPr txBox="1"/>
          <p:nvPr/>
        </p:nvSpPr>
        <p:spPr>
          <a:xfrm>
            <a:off x="5292080" y="4437112"/>
            <a:ext cx="2736304" cy="646331"/>
          </a:xfrm>
          <a:prstGeom prst="rect">
            <a:avLst/>
          </a:prstGeom>
          <a:noFill/>
        </p:spPr>
        <p:txBody>
          <a:bodyPr wrap="square" rtlCol="0">
            <a:spAutoFit/>
          </a:bodyPr>
          <a:lstStyle/>
          <a:p>
            <a:r>
              <a:rPr lang="el-GR" dirty="0" smtClean="0">
                <a:latin typeface="+mj-lt"/>
              </a:rPr>
              <a:t>Κάνε 3 σετ από 10 κάμψεις  (</a:t>
            </a:r>
            <a:r>
              <a:rPr lang="en-US" dirty="0" smtClean="0">
                <a:latin typeface="+mj-lt"/>
              </a:rPr>
              <a:t>push – ups)</a:t>
            </a:r>
            <a:endParaRPr lang="el-GR" dirty="0">
              <a:latin typeface="+mj-lt"/>
            </a:endParaRPr>
          </a:p>
        </p:txBody>
      </p:sp>
      <p:sp>
        <p:nvSpPr>
          <p:cNvPr id="16" name="15 - TextBox"/>
          <p:cNvSpPr txBox="1"/>
          <p:nvPr/>
        </p:nvSpPr>
        <p:spPr>
          <a:xfrm>
            <a:off x="467544" y="1268760"/>
            <a:ext cx="8064896" cy="461665"/>
          </a:xfrm>
          <a:prstGeom prst="rect">
            <a:avLst/>
          </a:prstGeom>
          <a:noFill/>
        </p:spPr>
        <p:txBody>
          <a:bodyPr wrap="square" rtlCol="0">
            <a:spAutoFit/>
          </a:bodyPr>
          <a:lstStyle/>
          <a:p>
            <a:r>
              <a:rPr lang="el-GR" sz="2400" b="1" dirty="0" smtClean="0">
                <a:latin typeface="+mj-lt"/>
              </a:rPr>
              <a:t>Θέμα: Κίνηση – Ενδυνάμωση - Διατάσεις</a:t>
            </a:r>
            <a:endParaRPr lang="el-GR" sz="2400" b="1" dirty="0">
              <a:latin typeface="+mj-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 ΤΑΞΗ                                                              (2)</a:t>
            </a: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31</a:t>
            </a:fld>
            <a:endParaRPr lang="el-GR" dirty="0"/>
          </a:p>
        </p:txBody>
      </p:sp>
      <p:sp>
        <p:nvSpPr>
          <p:cNvPr id="11" name="10 - Οδοντωτό δεξιό βέλος"/>
          <p:cNvSpPr/>
          <p:nvPr/>
        </p:nvSpPr>
        <p:spPr>
          <a:xfrm>
            <a:off x="2771800" y="2708920"/>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11 - TextBox"/>
          <p:cNvSpPr txBox="1"/>
          <p:nvPr/>
        </p:nvSpPr>
        <p:spPr>
          <a:xfrm>
            <a:off x="4211960" y="2492896"/>
            <a:ext cx="2736304" cy="646331"/>
          </a:xfrm>
          <a:prstGeom prst="rect">
            <a:avLst/>
          </a:prstGeom>
          <a:noFill/>
        </p:spPr>
        <p:txBody>
          <a:bodyPr wrap="square" rtlCol="0">
            <a:spAutoFit/>
          </a:bodyPr>
          <a:lstStyle/>
          <a:p>
            <a:r>
              <a:rPr lang="el-GR" dirty="0" smtClean="0">
                <a:latin typeface="+mj-lt"/>
              </a:rPr>
              <a:t>Κάνε 3 σετ από 10 καθίσματα </a:t>
            </a:r>
            <a:endParaRPr lang="el-GR" dirty="0">
              <a:latin typeface="+mj-lt"/>
            </a:endParaRPr>
          </a:p>
        </p:txBody>
      </p:sp>
      <p:sp>
        <p:nvSpPr>
          <p:cNvPr id="14" name="13 - Οδοντωτό δεξιό βέλος"/>
          <p:cNvSpPr/>
          <p:nvPr/>
        </p:nvSpPr>
        <p:spPr>
          <a:xfrm>
            <a:off x="3923928" y="4725144"/>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5" name="14 - TextBox"/>
          <p:cNvSpPr txBox="1"/>
          <p:nvPr/>
        </p:nvSpPr>
        <p:spPr>
          <a:xfrm>
            <a:off x="5292080" y="4437112"/>
            <a:ext cx="2736304" cy="646331"/>
          </a:xfrm>
          <a:prstGeom prst="rect">
            <a:avLst/>
          </a:prstGeom>
          <a:noFill/>
        </p:spPr>
        <p:txBody>
          <a:bodyPr wrap="square" rtlCol="0">
            <a:spAutoFit/>
          </a:bodyPr>
          <a:lstStyle/>
          <a:p>
            <a:r>
              <a:rPr lang="el-GR" dirty="0" smtClean="0">
                <a:latin typeface="+mj-lt"/>
              </a:rPr>
              <a:t>Κάνε 3 σετ από 10 κοιλιακούς </a:t>
            </a:r>
            <a:endParaRPr lang="el-GR" dirty="0">
              <a:latin typeface="+mj-lt"/>
            </a:endParaRPr>
          </a:p>
        </p:txBody>
      </p:sp>
      <p:pic>
        <p:nvPicPr>
          <p:cNvPr id="4098" name="Picture 2"/>
          <p:cNvPicPr>
            <a:picLocks noChangeAspect="1" noChangeArrowheads="1"/>
          </p:cNvPicPr>
          <p:nvPr/>
        </p:nvPicPr>
        <p:blipFill>
          <a:blip r:embed="rId3" cstate="print"/>
          <a:srcRect/>
          <a:stretch>
            <a:fillRect/>
          </a:stretch>
        </p:blipFill>
        <p:spPr bwMode="auto">
          <a:xfrm>
            <a:off x="683568" y="1844823"/>
            <a:ext cx="2279526" cy="2016225"/>
          </a:xfrm>
          <a:prstGeom prst="rect">
            <a:avLst/>
          </a:prstGeom>
          <a:noFill/>
          <a:ln w="9525">
            <a:noFill/>
            <a:miter lim="800000"/>
            <a:headEnd/>
            <a:tailEnd/>
          </a:ln>
        </p:spPr>
      </p:pic>
      <p:pic>
        <p:nvPicPr>
          <p:cNvPr id="4099" name="Picture 3"/>
          <p:cNvPicPr>
            <a:picLocks noGrp="1" noChangeAspect="1" noChangeArrowheads="1"/>
          </p:cNvPicPr>
          <p:nvPr>
            <p:ph sz="quarter" idx="1"/>
          </p:nvPr>
        </p:nvPicPr>
        <p:blipFill>
          <a:blip r:embed="rId4" cstate="print"/>
          <a:srcRect/>
          <a:stretch>
            <a:fillRect/>
          </a:stretch>
        </p:blipFill>
        <p:spPr bwMode="auto">
          <a:xfrm>
            <a:off x="778755" y="4221163"/>
            <a:ext cx="2114378" cy="1333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 ΤΑΞΗ                                                              (3)</a:t>
            </a: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32</a:t>
            </a:fld>
            <a:endParaRPr lang="el-GR" dirty="0"/>
          </a:p>
        </p:txBody>
      </p:sp>
      <p:sp>
        <p:nvSpPr>
          <p:cNvPr id="11" name="10 - Οδοντωτό δεξιό βέλος"/>
          <p:cNvSpPr/>
          <p:nvPr/>
        </p:nvSpPr>
        <p:spPr>
          <a:xfrm>
            <a:off x="2771800" y="2708920"/>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11 - TextBox"/>
          <p:cNvSpPr txBox="1"/>
          <p:nvPr/>
        </p:nvSpPr>
        <p:spPr>
          <a:xfrm>
            <a:off x="4211960" y="2492896"/>
            <a:ext cx="2736304" cy="646331"/>
          </a:xfrm>
          <a:prstGeom prst="rect">
            <a:avLst/>
          </a:prstGeom>
          <a:noFill/>
        </p:spPr>
        <p:txBody>
          <a:bodyPr wrap="square" rtlCol="0">
            <a:spAutoFit/>
          </a:bodyPr>
          <a:lstStyle/>
          <a:p>
            <a:r>
              <a:rPr lang="el-GR" dirty="0" smtClean="0">
                <a:latin typeface="+mj-lt"/>
              </a:rPr>
              <a:t>Κάνε 3 σετ από 10 αλματάκια</a:t>
            </a:r>
            <a:endParaRPr lang="el-GR" dirty="0">
              <a:latin typeface="+mj-lt"/>
            </a:endParaRPr>
          </a:p>
        </p:txBody>
      </p:sp>
      <p:sp>
        <p:nvSpPr>
          <p:cNvPr id="14" name="13 - Οδοντωτό δεξιό βέλος"/>
          <p:cNvSpPr/>
          <p:nvPr/>
        </p:nvSpPr>
        <p:spPr>
          <a:xfrm>
            <a:off x="3059832" y="4725144"/>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5" name="14 - TextBox"/>
          <p:cNvSpPr txBox="1"/>
          <p:nvPr/>
        </p:nvSpPr>
        <p:spPr>
          <a:xfrm>
            <a:off x="4644008" y="4581128"/>
            <a:ext cx="2736304" cy="646331"/>
          </a:xfrm>
          <a:prstGeom prst="rect">
            <a:avLst/>
          </a:prstGeom>
          <a:noFill/>
        </p:spPr>
        <p:txBody>
          <a:bodyPr wrap="square" rtlCol="0">
            <a:spAutoFit/>
          </a:bodyPr>
          <a:lstStyle/>
          <a:p>
            <a:r>
              <a:rPr lang="el-GR" dirty="0" smtClean="0">
                <a:latin typeface="+mj-lt"/>
              </a:rPr>
              <a:t>Κάνε 30΄΄ γόνατα ψηλά (2 φορές) </a:t>
            </a:r>
            <a:endParaRPr lang="el-GR" dirty="0">
              <a:latin typeface="+mj-lt"/>
            </a:endParaRPr>
          </a:p>
        </p:txBody>
      </p:sp>
      <p:pic>
        <p:nvPicPr>
          <p:cNvPr id="5122" name="Picture 2"/>
          <p:cNvPicPr>
            <a:picLocks noChangeAspect="1" noChangeArrowheads="1"/>
          </p:cNvPicPr>
          <p:nvPr/>
        </p:nvPicPr>
        <p:blipFill>
          <a:blip r:embed="rId3" cstate="print"/>
          <a:srcRect/>
          <a:stretch>
            <a:fillRect/>
          </a:stretch>
        </p:blipFill>
        <p:spPr bwMode="auto">
          <a:xfrm>
            <a:off x="467545" y="1700809"/>
            <a:ext cx="2088232" cy="1944216"/>
          </a:xfrm>
          <a:prstGeom prst="rect">
            <a:avLst/>
          </a:prstGeom>
          <a:noFill/>
          <a:ln w="9525">
            <a:noFill/>
            <a:miter lim="800000"/>
            <a:headEnd/>
            <a:tailEnd/>
          </a:ln>
        </p:spPr>
      </p:pic>
      <p:pic>
        <p:nvPicPr>
          <p:cNvPr id="5123" name="Picture 3"/>
          <p:cNvPicPr>
            <a:picLocks noGrp="1" noChangeAspect="1" noChangeArrowheads="1"/>
          </p:cNvPicPr>
          <p:nvPr>
            <p:ph sz="quarter" idx="1"/>
          </p:nvPr>
        </p:nvPicPr>
        <p:blipFill>
          <a:blip r:embed="rId4" cstate="print"/>
          <a:srcRect/>
          <a:stretch>
            <a:fillRect/>
          </a:stretch>
        </p:blipFill>
        <p:spPr bwMode="auto">
          <a:xfrm>
            <a:off x="827584" y="3861048"/>
            <a:ext cx="1533499" cy="194421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 ΤΑΞΗ                                                              (4)</a:t>
            </a: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33</a:t>
            </a:fld>
            <a:endParaRPr lang="el-GR" dirty="0"/>
          </a:p>
        </p:txBody>
      </p:sp>
      <p:sp>
        <p:nvSpPr>
          <p:cNvPr id="11" name="10 - Οδοντωτό δεξιό βέλος"/>
          <p:cNvSpPr/>
          <p:nvPr/>
        </p:nvSpPr>
        <p:spPr>
          <a:xfrm>
            <a:off x="2987824" y="2708920"/>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11 - TextBox"/>
          <p:cNvSpPr txBox="1"/>
          <p:nvPr/>
        </p:nvSpPr>
        <p:spPr>
          <a:xfrm>
            <a:off x="4211960" y="2492896"/>
            <a:ext cx="2736304" cy="923330"/>
          </a:xfrm>
          <a:prstGeom prst="rect">
            <a:avLst/>
          </a:prstGeom>
          <a:noFill/>
        </p:spPr>
        <p:txBody>
          <a:bodyPr wrap="square" rtlCol="0">
            <a:spAutoFit/>
          </a:bodyPr>
          <a:lstStyle/>
          <a:p>
            <a:r>
              <a:rPr lang="el-GR" dirty="0" smtClean="0">
                <a:latin typeface="+mj-lt"/>
              </a:rPr>
              <a:t>Κάνε «πεταλούδα» μετρώντας αργά μέχρι το 15</a:t>
            </a:r>
            <a:endParaRPr lang="el-GR" dirty="0">
              <a:latin typeface="+mj-lt"/>
            </a:endParaRPr>
          </a:p>
        </p:txBody>
      </p:sp>
      <p:sp>
        <p:nvSpPr>
          <p:cNvPr id="14" name="13 - Οδοντωτό δεξιό βέλος"/>
          <p:cNvSpPr/>
          <p:nvPr/>
        </p:nvSpPr>
        <p:spPr>
          <a:xfrm>
            <a:off x="3059832" y="4725144"/>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5" name="14 - TextBox"/>
          <p:cNvSpPr txBox="1"/>
          <p:nvPr/>
        </p:nvSpPr>
        <p:spPr>
          <a:xfrm>
            <a:off x="4644008" y="4581128"/>
            <a:ext cx="2736304" cy="923330"/>
          </a:xfrm>
          <a:prstGeom prst="rect">
            <a:avLst/>
          </a:prstGeom>
          <a:noFill/>
        </p:spPr>
        <p:txBody>
          <a:bodyPr wrap="square" rtlCol="0">
            <a:spAutoFit/>
          </a:bodyPr>
          <a:lstStyle/>
          <a:p>
            <a:r>
              <a:rPr lang="el-GR" dirty="0" smtClean="0">
                <a:latin typeface="+mj-lt"/>
              </a:rPr>
              <a:t>Κάνε διάταση στο κάθε σου πόδι </a:t>
            </a:r>
            <a:r>
              <a:rPr lang="el-GR" dirty="0" smtClean="0"/>
              <a:t>μετρώντας αργά μέχρι το 15</a:t>
            </a:r>
            <a:endParaRPr lang="el-GR" dirty="0">
              <a:latin typeface="+mj-lt"/>
            </a:endParaRPr>
          </a:p>
        </p:txBody>
      </p:sp>
      <p:pic>
        <p:nvPicPr>
          <p:cNvPr id="6146" name="Picture 2"/>
          <p:cNvPicPr>
            <a:picLocks noChangeAspect="1" noChangeArrowheads="1"/>
          </p:cNvPicPr>
          <p:nvPr/>
        </p:nvPicPr>
        <p:blipFill>
          <a:blip r:embed="rId3" cstate="print"/>
          <a:srcRect/>
          <a:stretch>
            <a:fillRect/>
          </a:stretch>
        </p:blipFill>
        <p:spPr bwMode="auto">
          <a:xfrm>
            <a:off x="251520" y="1700808"/>
            <a:ext cx="2505075" cy="2019300"/>
          </a:xfrm>
          <a:prstGeom prst="rect">
            <a:avLst/>
          </a:prstGeom>
          <a:noFill/>
          <a:ln w="9525">
            <a:noFill/>
            <a:miter lim="800000"/>
            <a:headEnd/>
            <a:tailEnd/>
          </a:ln>
        </p:spPr>
      </p:pic>
      <p:pic>
        <p:nvPicPr>
          <p:cNvPr id="6147" name="Picture 3"/>
          <p:cNvPicPr>
            <a:picLocks noGrp="1" noChangeAspect="1" noChangeArrowheads="1"/>
          </p:cNvPicPr>
          <p:nvPr>
            <p:ph sz="quarter" idx="1"/>
          </p:nvPr>
        </p:nvPicPr>
        <p:blipFill>
          <a:blip r:embed="rId4" cstate="print"/>
          <a:srcRect/>
          <a:stretch>
            <a:fillRect/>
          </a:stretch>
        </p:blipFill>
        <p:spPr bwMode="auto">
          <a:xfrm>
            <a:off x="955189" y="3860800"/>
            <a:ext cx="1456571" cy="19446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 ΤΑΞΗ                                                              (5)</a:t>
            </a: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34</a:t>
            </a:fld>
            <a:endParaRPr lang="el-GR" dirty="0"/>
          </a:p>
        </p:txBody>
      </p:sp>
      <p:sp>
        <p:nvSpPr>
          <p:cNvPr id="11" name="10 - Οδοντωτό δεξιό βέλος"/>
          <p:cNvSpPr/>
          <p:nvPr/>
        </p:nvSpPr>
        <p:spPr>
          <a:xfrm>
            <a:off x="3707904" y="2780928"/>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2" name="11 - TextBox"/>
          <p:cNvSpPr txBox="1"/>
          <p:nvPr/>
        </p:nvSpPr>
        <p:spPr>
          <a:xfrm>
            <a:off x="5364088" y="2780928"/>
            <a:ext cx="2736304" cy="646331"/>
          </a:xfrm>
          <a:prstGeom prst="rect">
            <a:avLst/>
          </a:prstGeom>
          <a:noFill/>
        </p:spPr>
        <p:txBody>
          <a:bodyPr wrap="square" rtlCol="0">
            <a:spAutoFit/>
          </a:bodyPr>
          <a:lstStyle/>
          <a:p>
            <a:r>
              <a:rPr lang="el-GR" dirty="0" smtClean="0">
                <a:latin typeface="+mj-lt"/>
              </a:rPr>
              <a:t>Κάνε «σανίδα» για 30΄΄ (2 φορές)</a:t>
            </a:r>
            <a:endParaRPr lang="el-GR" dirty="0">
              <a:latin typeface="+mj-lt"/>
            </a:endParaRPr>
          </a:p>
        </p:txBody>
      </p:sp>
      <p:sp>
        <p:nvSpPr>
          <p:cNvPr id="14" name="13 - Οδοντωτό δεξιό βέλος"/>
          <p:cNvSpPr/>
          <p:nvPr/>
        </p:nvSpPr>
        <p:spPr>
          <a:xfrm>
            <a:off x="3059832" y="4725144"/>
            <a:ext cx="1152128"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15" name="14 - TextBox"/>
          <p:cNvSpPr txBox="1"/>
          <p:nvPr/>
        </p:nvSpPr>
        <p:spPr>
          <a:xfrm>
            <a:off x="4644008" y="4581128"/>
            <a:ext cx="2736304" cy="923330"/>
          </a:xfrm>
          <a:prstGeom prst="rect">
            <a:avLst/>
          </a:prstGeom>
          <a:noFill/>
        </p:spPr>
        <p:txBody>
          <a:bodyPr wrap="square" rtlCol="0">
            <a:spAutoFit/>
          </a:bodyPr>
          <a:lstStyle/>
          <a:p>
            <a:r>
              <a:rPr lang="el-GR" dirty="0" smtClean="0">
                <a:latin typeface="+mj-lt"/>
              </a:rPr>
              <a:t>Κάνε 15 αλματάκια προς τα εμπρός με τα πόδια ενωμένα</a:t>
            </a:r>
            <a:endParaRPr lang="el-GR" dirty="0">
              <a:latin typeface="+mj-lt"/>
            </a:endParaRPr>
          </a:p>
        </p:txBody>
      </p:sp>
      <p:pic>
        <p:nvPicPr>
          <p:cNvPr id="7170" name="Picture 2"/>
          <p:cNvPicPr>
            <a:picLocks noChangeAspect="1" noChangeArrowheads="1"/>
          </p:cNvPicPr>
          <p:nvPr/>
        </p:nvPicPr>
        <p:blipFill>
          <a:blip r:embed="rId3" cstate="print"/>
          <a:srcRect/>
          <a:stretch>
            <a:fillRect/>
          </a:stretch>
        </p:blipFill>
        <p:spPr bwMode="auto">
          <a:xfrm>
            <a:off x="323528" y="2060848"/>
            <a:ext cx="2990850" cy="1438275"/>
          </a:xfrm>
          <a:prstGeom prst="rect">
            <a:avLst/>
          </a:prstGeom>
          <a:noFill/>
          <a:ln w="9525">
            <a:noFill/>
            <a:miter lim="800000"/>
            <a:headEnd/>
            <a:tailEnd/>
          </a:ln>
        </p:spPr>
      </p:pic>
      <p:pic>
        <p:nvPicPr>
          <p:cNvPr id="7171" name="Picture 3"/>
          <p:cNvPicPr>
            <a:picLocks noGrp="1" noChangeAspect="1" noChangeArrowheads="1"/>
          </p:cNvPicPr>
          <p:nvPr>
            <p:ph sz="quarter" idx="1"/>
          </p:nvPr>
        </p:nvPicPr>
        <p:blipFill>
          <a:blip r:embed="rId4" cstate="print"/>
          <a:srcRect/>
          <a:stretch>
            <a:fillRect/>
          </a:stretch>
        </p:blipFill>
        <p:spPr bwMode="auto">
          <a:xfrm>
            <a:off x="955674" y="3789040"/>
            <a:ext cx="1816125" cy="189557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ΣΤ΄ ΤΑΞΗ                                                              (6)</a:t>
            </a:r>
            <a:endParaRPr lang="el-GR" dirty="0"/>
          </a:p>
        </p:txBody>
      </p:sp>
      <p:sp>
        <p:nvSpPr>
          <p:cNvPr id="3" name="2 - Θέση περιεχομένου"/>
          <p:cNvSpPr>
            <a:spLocks noGrp="1"/>
          </p:cNvSpPr>
          <p:nvPr>
            <p:ph sz="quarter" idx="1"/>
          </p:nvPr>
        </p:nvSpPr>
        <p:spPr>
          <a:xfrm>
            <a:off x="323528" y="1268760"/>
            <a:ext cx="8229600" cy="5040560"/>
          </a:xfrm>
        </p:spPr>
        <p:txBody>
          <a:bodyPr>
            <a:normAutofit fontScale="92500" lnSpcReduction="20000"/>
          </a:bodyPr>
          <a:lstStyle/>
          <a:p>
            <a:pPr algn="just">
              <a:buNone/>
            </a:pPr>
            <a:r>
              <a:rPr lang="el-GR" dirty="0" smtClean="0"/>
              <a:t>    </a:t>
            </a:r>
          </a:p>
          <a:p>
            <a:pPr algn="just">
              <a:buNone/>
            </a:pPr>
            <a:r>
              <a:rPr lang="el-GR" dirty="0" smtClean="0"/>
              <a:t>     </a:t>
            </a:r>
          </a:p>
          <a:p>
            <a:pPr algn="just">
              <a:buNone/>
            </a:pPr>
            <a:endParaRPr lang="el-GR" dirty="0" smtClean="0"/>
          </a:p>
          <a:p>
            <a:pPr algn="just">
              <a:buNone/>
            </a:pPr>
            <a:endParaRPr lang="el-GR" dirty="0" smtClean="0"/>
          </a:p>
          <a:p>
            <a:pPr algn="just">
              <a:buNone/>
            </a:pPr>
            <a:r>
              <a:rPr lang="el-GR" dirty="0" smtClean="0"/>
              <a:t>    </a:t>
            </a:r>
            <a:r>
              <a:rPr lang="el-GR" dirty="0" smtClean="0">
                <a:latin typeface="+mj-lt"/>
              </a:rPr>
              <a:t>Δεν πιστεύω να κουράστηκες;; </a:t>
            </a:r>
          </a:p>
          <a:p>
            <a:pPr algn="just">
              <a:buNone/>
            </a:pPr>
            <a:r>
              <a:rPr lang="el-GR" dirty="0" smtClean="0">
                <a:latin typeface="+mj-lt"/>
              </a:rPr>
              <a:t>    Τα πήγες πάρα πολύ καλά!!!</a:t>
            </a:r>
          </a:p>
          <a:p>
            <a:pPr algn="just">
              <a:buNone/>
            </a:pPr>
            <a:r>
              <a:rPr lang="el-GR" dirty="0" smtClean="0">
                <a:latin typeface="+mj-lt"/>
              </a:rPr>
              <a:t>    Μην ξεχάσεις τώρα που τελειώσαμε </a:t>
            </a:r>
            <a:r>
              <a:rPr lang="el-GR" b="1" i="1" dirty="0" smtClean="0">
                <a:latin typeface="+mj-lt"/>
              </a:rPr>
              <a:t>να πλύνεις πολύ καλά τα χέρια σου και να φας φρούτα και λαχανικά. Θα ήθελα να επαναλαμβάνεις τις ασκήσεις κάθε μέρα αν μπορείς!!</a:t>
            </a:r>
          </a:p>
          <a:p>
            <a:pPr algn="just">
              <a:buNone/>
            </a:pPr>
            <a:r>
              <a:rPr lang="el-GR" b="1" i="1" dirty="0" smtClean="0">
                <a:latin typeface="+mj-lt"/>
              </a:rPr>
              <a:t>                                                                                          ΑΝΤΙΟ!!!!</a:t>
            </a:r>
          </a:p>
          <a:p>
            <a:pPr>
              <a:buNone/>
            </a:pPr>
            <a:endParaRPr lang="el-GR" dirty="0" smtClean="0"/>
          </a:p>
          <a:p>
            <a:pPr algn="just">
              <a:buNone/>
            </a:pPr>
            <a:r>
              <a:rPr lang="el-GR" dirty="0" smtClean="0"/>
              <a:t>        </a:t>
            </a:r>
          </a:p>
          <a:p>
            <a:pPr>
              <a:buNone/>
            </a:pPr>
            <a:r>
              <a:rPr lang="el-GR" dirty="0" smtClean="0"/>
              <a:t>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35</a:t>
            </a:fld>
            <a:endParaRPr lang="el-G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ΧΡΗΣΙΜΕΣ ΙΣΤΟΣΕΛΙΔΕΣ                                                              </a:t>
            </a:r>
            <a:endParaRPr lang="el-GR" dirty="0"/>
          </a:p>
        </p:txBody>
      </p:sp>
      <p:sp>
        <p:nvSpPr>
          <p:cNvPr id="3" name="2 - Θέση περιεχομένου"/>
          <p:cNvSpPr>
            <a:spLocks noGrp="1"/>
          </p:cNvSpPr>
          <p:nvPr>
            <p:ph sz="quarter" idx="1"/>
          </p:nvPr>
        </p:nvSpPr>
        <p:spPr>
          <a:xfrm>
            <a:off x="323528" y="1268760"/>
            <a:ext cx="8229600" cy="4896544"/>
          </a:xfrm>
        </p:spPr>
        <p:txBody>
          <a:bodyPr>
            <a:normAutofit/>
          </a:bodyPr>
          <a:lstStyle/>
          <a:p>
            <a:pPr algn="just">
              <a:buNone/>
            </a:pPr>
            <a:r>
              <a:rPr lang="el-GR" dirty="0" smtClean="0"/>
              <a:t>        </a:t>
            </a:r>
          </a:p>
          <a:p>
            <a:pPr>
              <a:buNone/>
            </a:pPr>
            <a:r>
              <a:rPr lang="el-GR" dirty="0" smtClean="0"/>
              <a:t>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36</a:t>
            </a:fld>
            <a:endParaRPr lang="el-GR" dirty="0"/>
          </a:p>
        </p:txBody>
      </p:sp>
      <p:sp>
        <p:nvSpPr>
          <p:cNvPr id="9" name="8 - TextBox">
            <a:hlinkClick r:id="rId3"/>
          </p:cNvPr>
          <p:cNvSpPr txBox="1"/>
          <p:nvPr/>
        </p:nvSpPr>
        <p:spPr>
          <a:xfrm>
            <a:off x="611560" y="2060848"/>
            <a:ext cx="7992888" cy="5816977"/>
          </a:xfrm>
          <a:prstGeom prst="rect">
            <a:avLst/>
          </a:prstGeom>
          <a:noFill/>
        </p:spPr>
        <p:txBody>
          <a:bodyPr wrap="square" rtlCol="0">
            <a:spAutoFit/>
          </a:bodyPr>
          <a:lstStyle/>
          <a:p>
            <a:r>
              <a:rPr lang="el-GR" sz="2400" dirty="0" smtClean="0">
                <a:latin typeface="+mj-lt"/>
              </a:rPr>
              <a:t>Βιβλίο μαθητή (Α &amp; Β τάξη)</a:t>
            </a:r>
          </a:p>
          <a:p>
            <a:r>
              <a:rPr lang="en-US" sz="2400" dirty="0" smtClean="0">
                <a:latin typeface="+mj-lt"/>
                <a:hlinkClick r:id="rId4"/>
              </a:rPr>
              <a:t>http://ebooks.edu.gr/modules/ebook/show.php/DSDIM-A101/82/666,2511/</a:t>
            </a:r>
            <a:endParaRPr lang="el-GR" sz="2400" dirty="0" smtClean="0">
              <a:latin typeface="+mj-lt"/>
            </a:endParaRPr>
          </a:p>
          <a:p>
            <a:r>
              <a:rPr lang="el-GR" sz="2400" dirty="0" smtClean="0">
                <a:latin typeface="+mj-lt"/>
              </a:rPr>
              <a:t>Βιβλίο μαθητή (Γ &amp; Δ τάξη)</a:t>
            </a:r>
          </a:p>
          <a:p>
            <a:r>
              <a:rPr lang="en-US" sz="2400" dirty="0" smtClean="0">
                <a:latin typeface="+mj-lt"/>
                <a:hlinkClick r:id="rId5"/>
              </a:rPr>
              <a:t>http://ebooks.edu.gr/modules/ebook/show.php/DSDIM-C101/86/690,2628/</a:t>
            </a:r>
            <a:r>
              <a:rPr lang="el-GR" sz="2400" dirty="0" smtClean="0">
                <a:latin typeface="+mj-lt"/>
              </a:rPr>
              <a:t> </a:t>
            </a:r>
          </a:p>
          <a:p>
            <a:r>
              <a:rPr lang="el-GR" sz="2400" dirty="0" smtClean="0">
                <a:latin typeface="+mj-lt"/>
              </a:rPr>
              <a:t>Βιβλίο μαθητή (Ε &amp; ΣΤ τάξη)</a:t>
            </a:r>
          </a:p>
          <a:p>
            <a:r>
              <a:rPr lang="en-US" sz="2400" dirty="0" smtClean="0">
                <a:latin typeface="+mj-lt"/>
                <a:hlinkClick r:id="rId3"/>
              </a:rPr>
              <a:t>http://ebooks.edu.gr/modules/ebook/show.php/DSDIM-G100/156/1110,4046/</a:t>
            </a:r>
            <a:endParaRPr lang="el-GR" sz="2400" dirty="0" smtClean="0">
              <a:latin typeface="+mj-lt"/>
            </a:endParaRPr>
          </a:p>
          <a:p>
            <a:endParaRPr lang="el-GR" sz="2400" dirty="0" smtClean="0"/>
          </a:p>
          <a:p>
            <a:endParaRPr lang="el-GR" sz="2400" dirty="0" smtClean="0"/>
          </a:p>
          <a:p>
            <a:endParaRPr lang="el-GR" dirty="0" smtClean="0"/>
          </a:p>
          <a:p>
            <a:endParaRPr lang="el-GR" dirty="0" smtClean="0"/>
          </a:p>
          <a:p>
            <a:endParaRPr lang="el-GR" dirty="0" smtClean="0"/>
          </a:p>
          <a:p>
            <a:endParaRPr lang="el-GR" dirty="0" smtClean="0"/>
          </a:p>
          <a:p>
            <a:endParaRPr lang="el-GR" dirty="0" smtClean="0"/>
          </a:p>
          <a:p>
            <a:endParaRPr lang="el-G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t>ΧΡΗΣΙΜΕΣ ΙΣΤΟΣΕΛΙΔΕΣ                                                              </a:t>
            </a:r>
            <a:endParaRPr lang="el-GR" dirty="0"/>
          </a:p>
        </p:txBody>
      </p:sp>
      <p:sp>
        <p:nvSpPr>
          <p:cNvPr id="3" name="2 - Θέση περιεχομένου"/>
          <p:cNvSpPr>
            <a:spLocks noGrp="1"/>
          </p:cNvSpPr>
          <p:nvPr>
            <p:ph sz="quarter" idx="1"/>
          </p:nvPr>
        </p:nvSpPr>
        <p:spPr>
          <a:xfrm>
            <a:off x="323528" y="1268760"/>
            <a:ext cx="8229600" cy="4896544"/>
          </a:xfrm>
        </p:spPr>
        <p:txBody>
          <a:bodyPr>
            <a:normAutofit/>
          </a:bodyPr>
          <a:lstStyle/>
          <a:p>
            <a:pPr algn="just">
              <a:buNone/>
            </a:pPr>
            <a:r>
              <a:rPr lang="el-GR" dirty="0" smtClean="0"/>
              <a:t>        </a:t>
            </a:r>
          </a:p>
          <a:p>
            <a:pPr>
              <a:buNone/>
            </a:pPr>
            <a:r>
              <a:rPr lang="el-GR" dirty="0" smtClean="0"/>
              <a:t>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37</a:t>
            </a:fld>
            <a:endParaRPr lang="el-GR" dirty="0"/>
          </a:p>
        </p:txBody>
      </p:sp>
      <p:sp>
        <p:nvSpPr>
          <p:cNvPr id="9" name="8 - TextBox">
            <a:hlinkClick r:id="rId3"/>
          </p:cNvPr>
          <p:cNvSpPr txBox="1"/>
          <p:nvPr/>
        </p:nvSpPr>
        <p:spPr>
          <a:xfrm>
            <a:off x="683568" y="2204864"/>
            <a:ext cx="7992888" cy="2492990"/>
          </a:xfrm>
          <a:prstGeom prst="rect">
            <a:avLst/>
          </a:prstGeom>
          <a:noFill/>
        </p:spPr>
        <p:txBody>
          <a:bodyPr wrap="square" rtlCol="0">
            <a:spAutoFit/>
          </a:bodyPr>
          <a:lstStyle/>
          <a:p>
            <a:endParaRPr lang="el-GR" sz="2400" dirty="0" smtClean="0"/>
          </a:p>
          <a:p>
            <a:endParaRPr lang="el-GR" sz="2400" dirty="0" smtClean="0"/>
          </a:p>
          <a:p>
            <a:endParaRPr lang="el-GR" dirty="0" smtClean="0"/>
          </a:p>
          <a:p>
            <a:endParaRPr lang="el-GR" dirty="0" smtClean="0"/>
          </a:p>
          <a:p>
            <a:endParaRPr lang="el-GR" dirty="0" smtClean="0"/>
          </a:p>
          <a:p>
            <a:endParaRPr lang="el-GR" dirty="0" smtClean="0"/>
          </a:p>
          <a:p>
            <a:endParaRPr lang="el-GR" dirty="0" smtClean="0"/>
          </a:p>
          <a:p>
            <a:endParaRPr lang="el-GR" dirty="0"/>
          </a:p>
        </p:txBody>
      </p:sp>
      <p:pic>
        <p:nvPicPr>
          <p:cNvPr id="2050" name="Picture 2"/>
          <p:cNvPicPr>
            <a:picLocks noChangeAspect="1" noChangeArrowheads="1"/>
          </p:cNvPicPr>
          <p:nvPr/>
        </p:nvPicPr>
        <p:blipFill>
          <a:blip r:embed="rId4" cstate="print"/>
          <a:srcRect/>
          <a:stretch>
            <a:fillRect/>
          </a:stretch>
        </p:blipFill>
        <p:spPr bwMode="auto">
          <a:xfrm>
            <a:off x="1547664" y="1484784"/>
            <a:ext cx="5724128" cy="1347217"/>
          </a:xfrm>
          <a:prstGeom prst="rect">
            <a:avLst/>
          </a:prstGeom>
          <a:noFill/>
          <a:ln w="9525">
            <a:noFill/>
            <a:miter lim="800000"/>
            <a:headEnd/>
            <a:tailEnd/>
          </a:ln>
        </p:spPr>
      </p:pic>
      <p:sp>
        <p:nvSpPr>
          <p:cNvPr id="10" name="9 - TextBox">
            <a:hlinkClick r:id="rId5"/>
          </p:cNvPr>
          <p:cNvSpPr txBox="1"/>
          <p:nvPr/>
        </p:nvSpPr>
        <p:spPr>
          <a:xfrm>
            <a:off x="1475656" y="2780928"/>
            <a:ext cx="6120680" cy="369332"/>
          </a:xfrm>
          <a:prstGeom prst="rect">
            <a:avLst/>
          </a:prstGeom>
          <a:noFill/>
        </p:spPr>
        <p:txBody>
          <a:bodyPr wrap="square" rtlCol="0">
            <a:spAutoFit/>
          </a:bodyPr>
          <a:lstStyle/>
          <a:p>
            <a:pPr algn="ctr"/>
            <a:r>
              <a:rPr lang="en-US" dirty="0" smtClean="0">
                <a:latin typeface="+mj-lt"/>
                <a:hlinkClick r:id="rId5"/>
              </a:rPr>
              <a:t>https://epaizovolley.weebly.com/</a:t>
            </a:r>
            <a:endParaRPr lang="el-GR" dirty="0">
              <a:latin typeface="+mj-l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323528" y="1268760"/>
            <a:ext cx="8229600" cy="4896544"/>
          </a:xfrm>
        </p:spPr>
        <p:txBody>
          <a:bodyPr>
            <a:normAutofit/>
          </a:bodyPr>
          <a:lstStyle/>
          <a:p>
            <a:pPr algn="just">
              <a:buNone/>
            </a:pPr>
            <a:r>
              <a:rPr lang="el-GR" dirty="0" smtClean="0"/>
              <a:t>        </a:t>
            </a:r>
          </a:p>
          <a:p>
            <a:pPr>
              <a:buNone/>
            </a:pPr>
            <a:r>
              <a:rPr lang="el-GR" dirty="0" smtClean="0"/>
              <a:t>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38</a:t>
            </a:fld>
            <a:endParaRPr lang="el-GR" dirty="0"/>
          </a:p>
        </p:txBody>
      </p:sp>
      <p:sp>
        <p:nvSpPr>
          <p:cNvPr id="9" name="8 - TextBox">
            <a:hlinkClick r:id="rId3"/>
          </p:cNvPr>
          <p:cNvSpPr txBox="1"/>
          <p:nvPr/>
        </p:nvSpPr>
        <p:spPr>
          <a:xfrm>
            <a:off x="683568" y="2204864"/>
            <a:ext cx="7992888" cy="2492990"/>
          </a:xfrm>
          <a:prstGeom prst="rect">
            <a:avLst/>
          </a:prstGeom>
          <a:noFill/>
        </p:spPr>
        <p:txBody>
          <a:bodyPr wrap="square" rtlCol="0">
            <a:spAutoFit/>
          </a:bodyPr>
          <a:lstStyle/>
          <a:p>
            <a:endParaRPr lang="el-GR" sz="2400" dirty="0" smtClean="0"/>
          </a:p>
          <a:p>
            <a:endParaRPr lang="el-GR" sz="2400" dirty="0" smtClean="0"/>
          </a:p>
          <a:p>
            <a:endParaRPr lang="el-GR" dirty="0" smtClean="0"/>
          </a:p>
          <a:p>
            <a:endParaRPr lang="el-GR" dirty="0" smtClean="0"/>
          </a:p>
          <a:p>
            <a:endParaRPr lang="el-GR" dirty="0" smtClean="0"/>
          </a:p>
          <a:p>
            <a:endParaRPr lang="el-GR" dirty="0" smtClean="0"/>
          </a:p>
          <a:p>
            <a:endParaRPr lang="el-GR" dirty="0" smtClean="0"/>
          </a:p>
          <a:p>
            <a:endParaRPr lang="el-GR" dirty="0"/>
          </a:p>
        </p:txBody>
      </p:sp>
      <p:pic>
        <p:nvPicPr>
          <p:cNvPr id="2051" name="Picture 3"/>
          <p:cNvPicPr>
            <a:picLocks noChangeAspect="1" noChangeArrowheads="1"/>
          </p:cNvPicPr>
          <p:nvPr/>
        </p:nvPicPr>
        <p:blipFill>
          <a:blip r:embed="rId4" cstate="print"/>
          <a:srcRect/>
          <a:stretch>
            <a:fillRect/>
          </a:stretch>
        </p:blipFill>
        <p:spPr bwMode="auto">
          <a:xfrm>
            <a:off x="3275856" y="2132856"/>
            <a:ext cx="2600325" cy="2524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 ΤΑΞΗ (Οδηγίες για τους γονείς)</a:t>
            </a:r>
            <a:endParaRPr lang="el-GR" dirty="0"/>
          </a:p>
        </p:txBody>
      </p:sp>
      <p:sp>
        <p:nvSpPr>
          <p:cNvPr id="3" name="2 - Θέση περιεχομένου"/>
          <p:cNvSpPr>
            <a:spLocks noGrp="1"/>
          </p:cNvSpPr>
          <p:nvPr>
            <p:ph sz="quarter" idx="1"/>
          </p:nvPr>
        </p:nvSpPr>
        <p:spPr>
          <a:xfrm>
            <a:off x="323528" y="1268760"/>
            <a:ext cx="8229600" cy="4680520"/>
          </a:xfrm>
        </p:spPr>
        <p:txBody>
          <a:bodyPr/>
          <a:lstStyle/>
          <a:p>
            <a:pPr>
              <a:buNone/>
            </a:pPr>
            <a:r>
              <a:rPr lang="el-GR" dirty="0" smtClean="0"/>
              <a:t>    </a:t>
            </a:r>
          </a:p>
          <a:p>
            <a:pPr algn="just">
              <a:buNone/>
            </a:pPr>
            <a:r>
              <a:rPr lang="el-GR" dirty="0" smtClean="0"/>
              <a:t>    </a:t>
            </a:r>
          </a:p>
          <a:p>
            <a:pPr algn="just">
              <a:buNone/>
            </a:pPr>
            <a:r>
              <a:rPr lang="el-GR" dirty="0" smtClean="0"/>
              <a:t>    </a:t>
            </a:r>
            <a:r>
              <a:rPr lang="el-GR" dirty="0" smtClean="0">
                <a:latin typeface="+mj-lt"/>
              </a:rPr>
              <a:t>Διαλέξτε έναν χώρο (το πιο μεγάλο δωμάτιο του σπιτιού ιδανικά) και απομακρύνετε τα επικίνδυνα αντικείμενα. Προτιμήστε ένα χώρο που να υπάρχει ξύλινο πάτωμα ή μοκέτα. Το παιδί σας άλλοτε θα μετακινείται  στο χώρο και άλλοτε θα παραμένει στατικό. Η συνολική διάρκεια δεν θα υπερβεί τα 30 λεπτά. Δώστε του, αν το επιθυμείτε, εσείς τις οδηγίες ή αφήστε το να τις διαβάσει.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DCCF7037-8CF2-4271-A8F2-A32BA23C0815}"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4</a:t>
            </a:fld>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 ΤΑΞΗ                                                              (1)</a:t>
            </a:r>
            <a:endParaRPr lang="el-GR" dirty="0"/>
          </a:p>
        </p:txBody>
      </p:sp>
      <p:sp>
        <p:nvSpPr>
          <p:cNvPr id="3" name="2 - Θέση περιεχομένου"/>
          <p:cNvSpPr>
            <a:spLocks noGrp="1"/>
          </p:cNvSpPr>
          <p:nvPr>
            <p:ph sz="quarter" idx="1"/>
          </p:nvPr>
        </p:nvSpPr>
        <p:spPr>
          <a:xfrm>
            <a:off x="323528" y="1268760"/>
            <a:ext cx="8229600" cy="4896544"/>
          </a:xfrm>
        </p:spPr>
        <p:txBody>
          <a:bodyPr>
            <a:normAutofit fontScale="92500" lnSpcReduction="20000"/>
          </a:bodyPr>
          <a:lstStyle/>
          <a:p>
            <a:pPr>
              <a:buNone/>
            </a:pPr>
            <a:r>
              <a:rPr lang="en-US" b="1" dirty="0" smtClean="0">
                <a:latin typeface="+mj-lt"/>
              </a:rPr>
              <a:t>   </a:t>
            </a:r>
            <a:r>
              <a:rPr lang="el-GR" b="1" dirty="0" smtClean="0">
                <a:latin typeface="+mj-lt"/>
              </a:rPr>
              <a:t>Θέμα: Θέσεις και μετακινήσεις στο χώρο</a:t>
            </a:r>
          </a:p>
          <a:p>
            <a:pPr algn="just">
              <a:buNone/>
            </a:pPr>
            <a:r>
              <a:rPr lang="el-GR" dirty="0" smtClean="0"/>
              <a:t>    </a:t>
            </a:r>
          </a:p>
          <a:p>
            <a:pPr algn="just">
              <a:buNone/>
            </a:pPr>
            <a:r>
              <a:rPr lang="el-GR" dirty="0" smtClean="0"/>
              <a:t>    Παιδιά μετακινηθείτε στο χώρο και προσπαθήστε να μην ακουμπήσετε τίποτα μέσα σε αυτόν. Μόλις χτυπήσει ένα παλαμάκι ο μπαμπάς ή η μαμά μείνετε ακίνητοι. Κάντε το αυτό για 3 λεπτά. Οι γονείς σας θα σας βοηθήσουν με τον χρόνο. Τέλεια!!!</a:t>
            </a:r>
          </a:p>
          <a:p>
            <a:pPr algn="just">
              <a:buNone/>
            </a:pPr>
            <a:r>
              <a:rPr lang="el-GR" dirty="0" smtClean="0"/>
              <a:t>    Τώρα, και αφού  πάρετε μια μεγάλη ανάσα, θέλω να τρέξετε επί τόπου για 3 λεπτά. Κουραστήκατε;;; Μην ξεχνάτε να πάρετε αέρα από την μύτη και να τον βγάλετε από το στόμα!!</a:t>
            </a:r>
          </a:p>
          <a:p>
            <a:pPr algn="just">
              <a:buNone/>
            </a:pPr>
            <a:r>
              <a:rPr lang="el-GR" dirty="0" smtClean="0"/>
              <a:t>    Καθίστε τώρα κάτω με όποιο τρόπο θέλετε. Σηκωθείτε και καθίστε κάθε φορά με διαφορετικό τρόπο 10 φορές!!! Βρήκατε διαφορετικούς τρόπους;;;</a:t>
            </a:r>
          </a:p>
          <a:p>
            <a:pPr>
              <a:buNone/>
            </a:pPr>
            <a:r>
              <a:rPr lang="el-GR" dirty="0" smtClean="0"/>
              <a:t>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5</a:t>
            </a:fld>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 ΤΑΞΗ                                                              (2)</a:t>
            </a: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8" name="7 - TextBox"/>
          <p:cNvSpPr txBox="1"/>
          <p:nvPr/>
        </p:nvSpPr>
        <p:spPr>
          <a:xfrm>
            <a:off x="683568" y="2636912"/>
            <a:ext cx="7848872" cy="5262979"/>
          </a:xfrm>
          <a:prstGeom prst="rect">
            <a:avLst/>
          </a:prstGeom>
          <a:noFill/>
        </p:spPr>
        <p:txBody>
          <a:bodyPr wrap="square" rtlCol="0">
            <a:spAutoFit/>
          </a:bodyPr>
          <a:lstStyle/>
          <a:p>
            <a:pPr algn="just"/>
            <a:r>
              <a:rPr lang="el-GR" sz="2000" dirty="0" smtClean="0">
                <a:latin typeface="+mj-lt"/>
              </a:rPr>
              <a:t>Τα τρία αυτά υπέροχα ζωάκια θέλουν τώρα να τους μοιάσεις!!</a:t>
            </a:r>
          </a:p>
          <a:p>
            <a:pPr algn="just"/>
            <a:r>
              <a:rPr lang="el-GR" sz="2000" dirty="0" smtClean="0">
                <a:latin typeface="+mj-lt"/>
              </a:rPr>
              <a:t>Θέλω να κάνεις αλματάκια με τα δυο πόδια σαν κουνελάκι. Αν θες δοκίμασε να πας μπροστά, πίσω, αριστερά, δεξιά! Αν θες δοκίμασε να στηρίζεσαι μια στο ένα πόδι και μια στο άλλο (5 λεπτά).</a:t>
            </a:r>
          </a:p>
          <a:p>
            <a:pPr algn="just"/>
            <a:r>
              <a:rPr lang="el-GR" sz="2000" dirty="0" smtClean="0">
                <a:latin typeface="+mj-lt"/>
              </a:rPr>
              <a:t>Τώρα θέλω να περπατήσεις σαν σκυλάκι!! Δοκίμασε να κινηθείς λίγο πιο γρήγορα ή λίγο πιο αργά. Μόλις κουραστείς κάνε ένα δυνατό Γαβ και συνέχισε ξανά (5 λεπτά).</a:t>
            </a:r>
          </a:p>
          <a:p>
            <a:pPr algn="just"/>
            <a:r>
              <a:rPr lang="el-GR" sz="2000" dirty="0" smtClean="0">
                <a:latin typeface="+mj-lt"/>
              </a:rPr>
              <a:t>Τώρα θέλω να πάρεις μια ανάσα και να σηκώσεις την πλάτη και να την «στρογγυλέψεις» όσο μπορείς!! Θα γίνεις μια γατούλα για 30΄΄ και μετά θα κάνεις ένα «Μιαουου»!! Δοκίμασε να το κάνεις 10 φορές!!!</a:t>
            </a:r>
          </a:p>
          <a:p>
            <a:endParaRPr lang="el-GR" sz="2000" dirty="0" smtClean="0">
              <a:latin typeface="+mj-lt"/>
            </a:endParaRPr>
          </a:p>
          <a:p>
            <a:endParaRPr lang="el-GR" sz="2000" dirty="0" smtClean="0">
              <a:latin typeface="+mj-lt"/>
            </a:endParaRPr>
          </a:p>
          <a:p>
            <a:endParaRPr lang="el-GR" sz="2000" dirty="0" smtClean="0">
              <a:latin typeface="+mj-lt"/>
            </a:endParaRPr>
          </a:p>
          <a:p>
            <a:endParaRPr lang="el-GR" sz="2000" dirty="0" smtClean="0">
              <a:latin typeface="+mj-lt"/>
            </a:endParaRPr>
          </a:p>
          <a:p>
            <a:endParaRPr lang="el-GR" sz="2000" dirty="0" smtClean="0">
              <a:latin typeface="+mj-lt"/>
            </a:endParaRPr>
          </a:p>
          <a:p>
            <a:r>
              <a:rPr lang="el-GR" dirty="0" smtClean="0">
                <a:latin typeface="+mj-lt"/>
              </a:rPr>
              <a:t> </a:t>
            </a:r>
          </a:p>
          <a:p>
            <a:endParaRPr lang="el-GR" dirty="0">
              <a:latin typeface="+mj-lt"/>
            </a:endParaRPr>
          </a:p>
        </p:txBody>
      </p:sp>
      <p:sp>
        <p:nvSpPr>
          <p:cNvPr id="9" name="8 - Θέση ημερομηνίας"/>
          <p:cNvSpPr>
            <a:spLocks noGrp="1"/>
          </p:cNvSpPr>
          <p:nvPr>
            <p:ph type="dt" sz="half" idx="10"/>
          </p:nvPr>
        </p:nvSpPr>
        <p:spPr/>
        <p:txBody>
          <a:bodyPr/>
          <a:lstStyle/>
          <a:p>
            <a:fld id="{60222233-CB37-4CAA-A37A-8CD2C71CEEFC}" type="datetime1">
              <a:rPr lang="el-GR" smtClean="0"/>
              <a:pPr/>
              <a:t>2/4/2020</a:t>
            </a:fld>
            <a:endParaRPr lang="el-GR" dirty="0"/>
          </a:p>
        </p:txBody>
      </p:sp>
      <p:sp>
        <p:nvSpPr>
          <p:cNvPr id="10" name="9 - Θέση αριθμού διαφάνειας"/>
          <p:cNvSpPr>
            <a:spLocks noGrp="1"/>
          </p:cNvSpPr>
          <p:nvPr>
            <p:ph type="sldNum" sz="quarter" idx="12"/>
          </p:nvPr>
        </p:nvSpPr>
        <p:spPr/>
        <p:txBody>
          <a:bodyPr/>
          <a:lstStyle/>
          <a:p>
            <a:fld id="{A148F466-0101-4B06-8825-D153163BF46E}" type="slidenum">
              <a:rPr lang="el-GR" smtClean="0"/>
              <a:pPr/>
              <a:t>6</a:t>
            </a:fld>
            <a:endParaRPr lang="el-GR" dirty="0"/>
          </a:p>
        </p:txBody>
      </p:sp>
      <p:pic>
        <p:nvPicPr>
          <p:cNvPr id="1026" name="Picture 2"/>
          <p:cNvPicPr>
            <a:picLocks noChangeAspect="1" noChangeArrowheads="1"/>
          </p:cNvPicPr>
          <p:nvPr/>
        </p:nvPicPr>
        <p:blipFill>
          <a:blip r:embed="rId3" cstate="print"/>
          <a:srcRect/>
          <a:stretch>
            <a:fillRect/>
          </a:stretch>
        </p:blipFill>
        <p:spPr bwMode="auto">
          <a:xfrm>
            <a:off x="3419872" y="1268760"/>
            <a:ext cx="2057400" cy="1323975"/>
          </a:xfrm>
          <a:prstGeom prst="rect">
            <a:avLst/>
          </a:prstGeom>
          <a:noFill/>
          <a:ln w="9525">
            <a:noFill/>
            <a:miter lim="800000"/>
            <a:headEnd/>
            <a:tailEnd/>
          </a:ln>
        </p:spPr>
      </p:pic>
      <p:pic>
        <p:nvPicPr>
          <p:cNvPr id="3" name="Picture 3"/>
          <p:cNvPicPr>
            <a:picLocks noChangeAspect="1" noChangeArrowheads="1"/>
          </p:cNvPicPr>
          <p:nvPr/>
        </p:nvPicPr>
        <p:blipFill>
          <a:blip r:embed="rId4" cstate="print"/>
          <a:srcRect/>
          <a:stretch>
            <a:fillRect/>
          </a:stretch>
        </p:blipFill>
        <p:spPr bwMode="auto">
          <a:xfrm>
            <a:off x="5940152" y="1340768"/>
            <a:ext cx="1952625" cy="1323975"/>
          </a:xfrm>
          <a:prstGeom prst="rect">
            <a:avLst/>
          </a:prstGeom>
          <a:noFill/>
          <a:ln w="9525">
            <a:noFill/>
            <a:miter lim="800000"/>
            <a:headEnd/>
            <a:tailEnd/>
          </a:ln>
        </p:spPr>
      </p:pic>
      <p:pic>
        <p:nvPicPr>
          <p:cNvPr id="6" name="Picture 5"/>
          <p:cNvPicPr>
            <a:picLocks noGrp="1" noChangeAspect="1" noChangeArrowheads="1"/>
          </p:cNvPicPr>
          <p:nvPr>
            <p:ph sz="quarter" idx="1"/>
          </p:nvPr>
        </p:nvPicPr>
        <p:blipFill>
          <a:blip r:embed="rId5" cstate="print"/>
          <a:srcRect/>
          <a:stretch>
            <a:fillRect/>
          </a:stretch>
        </p:blipFill>
        <p:spPr bwMode="auto">
          <a:xfrm>
            <a:off x="827584" y="1268760"/>
            <a:ext cx="2043211" cy="137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Α΄ ΤΑΞΗ                                                              (3)</a:t>
            </a:r>
            <a:endParaRPr lang="el-GR" dirty="0"/>
          </a:p>
        </p:txBody>
      </p:sp>
      <p:sp>
        <p:nvSpPr>
          <p:cNvPr id="3" name="2 - Θέση περιεχομένου"/>
          <p:cNvSpPr>
            <a:spLocks noGrp="1"/>
          </p:cNvSpPr>
          <p:nvPr>
            <p:ph sz="quarter" idx="1"/>
          </p:nvPr>
        </p:nvSpPr>
        <p:spPr>
          <a:xfrm>
            <a:off x="323528" y="1268760"/>
            <a:ext cx="8229600" cy="4896544"/>
          </a:xfrm>
        </p:spPr>
        <p:txBody>
          <a:bodyPr>
            <a:normAutofit/>
          </a:bodyPr>
          <a:lstStyle/>
          <a:p>
            <a:pPr algn="just">
              <a:buNone/>
            </a:pPr>
            <a:r>
              <a:rPr lang="el-GR" dirty="0" smtClean="0"/>
              <a:t>    </a:t>
            </a:r>
          </a:p>
          <a:p>
            <a:pPr algn="just">
              <a:buNone/>
            </a:pPr>
            <a:endParaRPr lang="el-GR" dirty="0" smtClean="0"/>
          </a:p>
          <a:p>
            <a:pPr algn="just">
              <a:buNone/>
            </a:pPr>
            <a:r>
              <a:rPr lang="el-GR" dirty="0" smtClean="0"/>
              <a:t>    </a:t>
            </a:r>
            <a:r>
              <a:rPr lang="el-GR" dirty="0" smtClean="0">
                <a:latin typeface="+mj-lt"/>
              </a:rPr>
              <a:t>Δεν πιστεύω να κουράστηκες;; </a:t>
            </a:r>
          </a:p>
          <a:p>
            <a:pPr algn="just">
              <a:buNone/>
            </a:pPr>
            <a:r>
              <a:rPr lang="el-GR" dirty="0" smtClean="0">
                <a:latin typeface="+mj-lt"/>
              </a:rPr>
              <a:t>    Τα πήγες πάρα πολύ καλά!!!</a:t>
            </a:r>
          </a:p>
          <a:p>
            <a:pPr algn="just">
              <a:buNone/>
            </a:pPr>
            <a:r>
              <a:rPr lang="el-GR" dirty="0" smtClean="0">
                <a:latin typeface="+mj-lt"/>
              </a:rPr>
              <a:t>    Μην ξεχάσεις τώρα που τελειώσαμε </a:t>
            </a:r>
            <a:r>
              <a:rPr lang="el-GR" b="1" i="1" dirty="0" smtClean="0">
                <a:latin typeface="+mj-lt"/>
              </a:rPr>
              <a:t>να πλύνεις πολύ καλά τα χέρια σου και να φας φρούτα και λαχανικά.   Θα ήθελα να επαναλάβεις το μάθημα άλλη μια φορά μέσα στην εβδομάδα. </a:t>
            </a:r>
          </a:p>
          <a:p>
            <a:pPr algn="just">
              <a:buNone/>
            </a:pPr>
            <a:r>
              <a:rPr lang="el-GR" b="1" i="1" dirty="0" smtClean="0">
                <a:latin typeface="+mj-lt"/>
              </a:rPr>
              <a:t>                                                                                          ΑΝΤΙΟ!!!!</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F1F7E5DB-98F1-4DA5-A17B-A8642D3D36DA}"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7</a:t>
            </a:fld>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 ΤΑΞΗ (Οδηγίες για τους γονείς)</a:t>
            </a:r>
            <a:endParaRPr lang="el-GR" dirty="0"/>
          </a:p>
        </p:txBody>
      </p:sp>
      <p:sp>
        <p:nvSpPr>
          <p:cNvPr id="3" name="2 - Θέση περιεχομένου"/>
          <p:cNvSpPr>
            <a:spLocks noGrp="1"/>
          </p:cNvSpPr>
          <p:nvPr>
            <p:ph sz="quarter" idx="1"/>
          </p:nvPr>
        </p:nvSpPr>
        <p:spPr>
          <a:xfrm>
            <a:off x="323528" y="1268760"/>
            <a:ext cx="8229600" cy="4680520"/>
          </a:xfrm>
        </p:spPr>
        <p:txBody>
          <a:bodyPr/>
          <a:lstStyle/>
          <a:p>
            <a:pPr>
              <a:buNone/>
            </a:pPr>
            <a:r>
              <a:rPr lang="el-GR" dirty="0" smtClean="0"/>
              <a:t>    </a:t>
            </a:r>
          </a:p>
          <a:p>
            <a:pPr algn="just">
              <a:buNone/>
            </a:pPr>
            <a:r>
              <a:rPr lang="el-GR" dirty="0" smtClean="0"/>
              <a:t>    </a:t>
            </a:r>
            <a:r>
              <a:rPr lang="el-GR" dirty="0" smtClean="0">
                <a:latin typeface="+mj-lt"/>
              </a:rPr>
              <a:t>Διαλέξτε έναν χώρο (το πιο μεγάλο δωμάτιο του σπιτιού ιδανικά) και απομακρύνετε τα επικίνδυνα αντικείμενα. Προτιμήστε ένα χώρο που να υπάρχει ξύλινο πάτωμα ή μοκέτα. Το παιδί σας άλλοτε θα μετακινείται  στο χώρο και άλλοτε θα παραμένει στατικό. Η συνολική διάρκεια δεν θα υπερβεί τα 30 λεπτά. Δώστε του, αν το επιθυμείτε, εσείς τις οδηγίες ή αφήστε το να τις διαβάσει.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BCD43EEB-F4A4-4FF2-B61E-EE0E3525CCA8}"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8</a:t>
            </a:fld>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Β΄ ΤΑΞΗ                                                              (1)</a:t>
            </a:r>
            <a:endParaRPr lang="el-GR" dirty="0"/>
          </a:p>
        </p:txBody>
      </p:sp>
      <p:sp>
        <p:nvSpPr>
          <p:cNvPr id="3" name="2 - Θέση περιεχομένου"/>
          <p:cNvSpPr>
            <a:spLocks noGrp="1"/>
          </p:cNvSpPr>
          <p:nvPr>
            <p:ph sz="quarter" idx="1"/>
          </p:nvPr>
        </p:nvSpPr>
        <p:spPr>
          <a:xfrm>
            <a:off x="323528" y="1268760"/>
            <a:ext cx="8229600" cy="4896544"/>
          </a:xfrm>
        </p:spPr>
        <p:txBody>
          <a:bodyPr>
            <a:normAutofit fontScale="92500" lnSpcReduction="20000"/>
          </a:bodyPr>
          <a:lstStyle/>
          <a:p>
            <a:pPr>
              <a:buNone/>
            </a:pPr>
            <a:r>
              <a:rPr lang="en-US" b="1" dirty="0" smtClean="0">
                <a:latin typeface="+mj-lt"/>
              </a:rPr>
              <a:t>   </a:t>
            </a:r>
            <a:r>
              <a:rPr lang="el-GR" b="1" dirty="0" smtClean="0">
                <a:latin typeface="+mj-lt"/>
              </a:rPr>
              <a:t>Θέμα: Ισορροπία</a:t>
            </a:r>
          </a:p>
          <a:p>
            <a:pPr algn="just">
              <a:buNone/>
            </a:pPr>
            <a:r>
              <a:rPr lang="el-GR" dirty="0" smtClean="0"/>
              <a:t>    </a:t>
            </a:r>
          </a:p>
          <a:p>
            <a:pPr algn="just">
              <a:buNone/>
            </a:pPr>
            <a:r>
              <a:rPr lang="el-GR" dirty="0" smtClean="0"/>
              <a:t>    </a:t>
            </a:r>
            <a:r>
              <a:rPr lang="el-GR" dirty="0" smtClean="0">
                <a:latin typeface="+mj-lt"/>
              </a:rPr>
              <a:t>Παιδιά μετακινηθείτε στο χώρο και προσπαθήστε να μην ακουμπήσετε τίποτα μέσα σε αυτόν. Μόλις χτυπήσει ένα παλαμάκι ο μπαμπάς ή η μαμά κάντε ένα αλματάκι και μείνετε σε μια θέση ισορροπίας. Κάντε το αυτό για 3 λεπτά. Κάντε μια διαφορετική ισορροπία κάθε φορά. Οι γονείς σας θα σας βοηθήσουν με τον χρόνο. Τέλεια!!!</a:t>
            </a:r>
          </a:p>
          <a:p>
            <a:pPr algn="just">
              <a:buNone/>
            </a:pPr>
            <a:r>
              <a:rPr lang="el-GR" dirty="0" smtClean="0">
                <a:latin typeface="+mj-lt"/>
              </a:rPr>
              <a:t>    Τώρα, και αφού  πάρετε μια μεγάλη ανάσα, θέλω να τρέξετε επί τόπου για 3 λεπτά. Κουραστήκατε;;; Μην ξεχνάτε να πάρετε αέρα από την μύτη και να τον βγάλετε από το στόμα!!</a:t>
            </a:r>
          </a:p>
          <a:p>
            <a:pPr algn="just">
              <a:buNone/>
            </a:pPr>
            <a:r>
              <a:rPr lang="el-GR" dirty="0" smtClean="0"/>
              <a:t>    </a:t>
            </a:r>
          </a:p>
          <a:p>
            <a:pPr>
              <a:buNone/>
            </a:pPr>
            <a:r>
              <a:rPr lang="el-GR" dirty="0" smtClean="0"/>
              <a:t>     </a:t>
            </a:r>
          </a:p>
          <a:p>
            <a:pPr>
              <a:buNone/>
            </a:pPr>
            <a:endParaRPr lang="el-GR" dirty="0"/>
          </a:p>
        </p:txBody>
      </p:sp>
      <p:pic>
        <p:nvPicPr>
          <p:cNvPr id="4" name="3 - Εικόνα" descr="Screenshot_2020-03-19 Free PowerPoint Presentations about Physical Education for Kids Teachers (K-12).png"/>
          <p:cNvPicPr>
            <a:picLocks noChangeAspect="1"/>
          </p:cNvPicPr>
          <p:nvPr/>
        </p:nvPicPr>
        <p:blipFill>
          <a:blip r:embed="rId2" cstate="print"/>
          <a:stretch>
            <a:fillRect/>
          </a:stretch>
        </p:blipFill>
        <p:spPr>
          <a:xfrm>
            <a:off x="0" y="5877272"/>
            <a:ext cx="4211960" cy="980728"/>
          </a:xfrm>
          <a:prstGeom prst="rect">
            <a:avLst/>
          </a:prstGeom>
        </p:spPr>
      </p:pic>
      <p:sp>
        <p:nvSpPr>
          <p:cNvPr id="5" name="4 - Θέση ημερομηνίας"/>
          <p:cNvSpPr>
            <a:spLocks noGrp="1"/>
          </p:cNvSpPr>
          <p:nvPr>
            <p:ph type="dt" sz="half" idx="10"/>
          </p:nvPr>
        </p:nvSpPr>
        <p:spPr/>
        <p:txBody>
          <a:bodyPr/>
          <a:lstStyle/>
          <a:p>
            <a:fld id="{1DD750DF-6FE0-47D0-BEB2-EB8941DAD52F}" type="datetime1">
              <a:rPr lang="el-GR" smtClean="0"/>
              <a:pPr/>
              <a:t>2/4/2020</a:t>
            </a:fld>
            <a:endParaRPr lang="el-GR" dirty="0"/>
          </a:p>
        </p:txBody>
      </p:sp>
      <p:sp>
        <p:nvSpPr>
          <p:cNvPr id="6" name="5 - Θέση αριθμού διαφάνειας"/>
          <p:cNvSpPr>
            <a:spLocks noGrp="1"/>
          </p:cNvSpPr>
          <p:nvPr>
            <p:ph type="sldNum" sz="quarter" idx="12"/>
          </p:nvPr>
        </p:nvSpPr>
        <p:spPr/>
        <p:txBody>
          <a:bodyPr/>
          <a:lstStyle/>
          <a:p>
            <a:fld id="{A148F466-0101-4B06-8825-D153163BF46E}" type="slidenum">
              <a:rPr lang="el-GR" smtClean="0"/>
              <a:pPr/>
              <a:t>9</a:t>
            </a:fld>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ίζες">
  <a:themeElements>
    <a:clrScheme name="Ρίζες">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Ρίζες">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Ρίζες">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1506</TotalTime>
  <Words>2387</Words>
  <Application>Microsoft Office PowerPoint</Application>
  <PresentationFormat>Προβολή στην οθόνη (4:3)</PresentationFormat>
  <Paragraphs>352</Paragraphs>
  <Slides>38</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38</vt:i4>
      </vt:variant>
    </vt:vector>
  </HeadingPairs>
  <TitlesOfParts>
    <vt:vector size="39" baseType="lpstr">
      <vt:lpstr>Ρίζες</vt:lpstr>
      <vt:lpstr>Ασύγχρονη Εκπαίδευση « Μένω σπίτι και γυμνάζομαι»</vt:lpstr>
      <vt:lpstr>Μήνυμα προς τους γονείς</vt:lpstr>
      <vt:lpstr>Τι είναι η Ασύγχρονη εκπαίδευση</vt:lpstr>
      <vt:lpstr>Α΄ ΤΑΞΗ (Οδηγίες για τους γονείς)</vt:lpstr>
      <vt:lpstr>Α΄ ΤΑΞΗ                                                              (1)</vt:lpstr>
      <vt:lpstr>Α΄ ΤΑΞΗ                                                              (2)</vt:lpstr>
      <vt:lpstr>Α΄ ΤΑΞΗ                                                              (3)</vt:lpstr>
      <vt:lpstr>Β΄ ΤΑΞΗ (Οδηγίες για τους γονείς)</vt:lpstr>
      <vt:lpstr>Β΄ ΤΑΞΗ                                                              (1)</vt:lpstr>
      <vt:lpstr>Β΄ ΤΑΞΗ                                                              (2)</vt:lpstr>
      <vt:lpstr>Β΄ ΤΑΞΗ                                                              (3)</vt:lpstr>
      <vt:lpstr>Γ΄ ΤΑΞΗ (Οδηγίες για τους γονείς)</vt:lpstr>
      <vt:lpstr>Γ΄ ΤΑΞΗ                                                              (1)</vt:lpstr>
      <vt:lpstr>Γ΄ ΤΑΞΗ                                                              (2)</vt:lpstr>
      <vt:lpstr>Γ΄ ΤΑΞΗ                                                              (3)</vt:lpstr>
      <vt:lpstr>Γ΄ ΤΑΞΗ                                                              (4)</vt:lpstr>
      <vt:lpstr>Δ΄ ΤΑΞΗ (Οδηγίες για τους γονείς)</vt:lpstr>
      <vt:lpstr>Δ΄ ΤΑΞΗ                                                              (1)</vt:lpstr>
      <vt:lpstr>Δ΄ ΤΑΞΗ                                                              (2)</vt:lpstr>
      <vt:lpstr>Δ΄ ΤΑΞΗ                                                              (3)</vt:lpstr>
      <vt:lpstr>Δ΄ ΤΑΞΗ                                                              (4)</vt:lpstr>
      <vt:lpstr>Ε΄ ΤΑΞΗ (Οδηγίες για τους γονείς)</vt:lpstr>
      <vt:lpstr>Ε΄ ΤΑΞΗ                                                              (1)</vt:lpstr>
      <vt:lpstr>Ε΄ ΤΑΞΗ                                                              (2)</vt:lpstr>
      <vt:lpstr>Ε΄ ΤΑΞΗ                                                              (3)</vt:lpstr>
      <vt:lpstr>Ε΄ ΤΑΞΗ                                                              (4)</vt:lpstr>
      <vt:lpstr>Ε΄ ΤΑΞΗ                                                              (5)</vt:lpstr>
      <vt:lpstr>Ε΄ ΤΑΞΗ                                                              (6)</vt:lpstr>
      <vt:lpstr>ΣΤ΄ ΤΑΞΗ (Οδηγίες για τους γονείς)</vt:lpstr>
      <vt:lpstr>ΣΤ΄ ΤΑΞΗ                                                              (1)</vt:lpstr>
      <vt:lpstr>ΣΤ΄ ΤΑΞΗ                                                              (2)</vt:lpstr>
      <vt:lpstr>ΣΤ΄ ΤΑΞΗ                                                              (3)</vt:lpstr>
      <vt:lpstr>ΣΤ΄ ΤΑΞΗ                                                              (4)</vt:lpstr>
      <vt:lpstr>ΣΤ΄ ΤΑΞΗ                                                              (5)</vt:lpstr>
      <vt:lpstr>ΣΤ΄ ΤΑΞΗ                                                              (6)</vt:lpstr>
      <vt:lpstr>ΧΡΗΣΙΜΕΣ ΙΣΤΟΣΕΛΙΔΕΣ                                                              </vt:lpstr>
      <vt:lpstr>ΧΡΗΣΙΜΕΣ ΙΣΤΟΣΕΛΙΔΕΣ                                                              </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USER</dc:creator>
  <cp:lastModifiedBy>mail@39dim-perist.att.sch.gr</cp:lastModifiedBy>
  <cp:revision>62</cp:revision>
  <dcterms:created xsi:type="dcterms:W3CDTF">2020-03-19T17:35:29Z</dcterms:created>
  <dcterms:modified xsi:type="dcterms:W3CDTF">2020-04-02T18:29:45Z</dcterms:modified>
</cp:coreProperties>
</file>